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Lst>
  <p:notesMasterIdLst>
    <p:notesMasterId r:id="rId76"/>
  </p:notesMasterIdLst>
  <p:handoutMasterIdLst>
    <p:handoutMasterId r:id="rId77"/>
  </p:handoutMasterIdLst>
  <p:sldIdLst>
    <p:sldId id="1264" r:id="rId5"/>
    <p:sldId id="1319" r:id="rId6"/>
    <p:sldId id="1320" r:id="rId7"/>
    <p:sldId id="1377" r:id="rId8"/>
    <p:sldId id="1406" r:id="rId9"/>
    <p:sldId id="1410" r:id="rId10"/>
    <p:sldId id="1409" r:id="rId11"/>
    <p:sldId id="1408" r:id="rId12"/>
    <p:sldId id="1411" r:id="rId13"/>
    <p:sldId id="1456" r:id="rId14"/>
    <p:sldId id="1402" r:id="rId15"/>
    <p:sldId id="1404" r:id="rId16"/>
    <p:sldId id="1412" r:id="rId17"/>
    <p:sldId id="1416" r:id="rId18"/>
    <p:sldId id="1414" r:id="rId19"/>
    <p:sldId id="1431" r:id="rId20"/>
    <p:sldId id="1458" r:id="rId21"/>
    <p:sldId id="1432" r:id="rId22"/>
    <p:sldId id="1417" r:id="rId23"/>
    <p:sldId id="1405" r:id="rId24"/>
    <p:sldId id="1430" r:id="rId25"/>
    <p:sldId id="1433" r:id="rId26"/>
    <p:sldId id="1452" r:id="rId27"/>
    <p:sldId id="1453" r:id="rId28"/>
    <p:sldId id="1459" r:id="rId29"/>
    <p:sldId id="1454" r:id="rId30"/>
    <p:sldId id="1457" r:id="rId31"/>
    <p:sldId id="1460" r:id="rId32"/>
    <p:sldId id="1448" r:id="rId33"/>
    <p:sldId id="1322" r:id="rId34"/>
    <p:sldId id="1389" r:id="rId35"/>
    <p:sldId id="1388" r:id="rId36"/>
    <p:sldId id="1390" r:id="rId37"/>
    <p:sldId id="1391" r:id="rId38"/>
    <p:sldId id="1392" r:id="rId39"/>
    <p:sldId id="1394" r:id="rId40"/>
    <p:sldId id="1393" r:id="rId41"/>
    <p:sldId id="1395" r:id="rId42"/>
    <p:sldId id="1434" r:id="rId43"/>
    <p:sldId id="1435" r:id="rId44"/>
    <p:sldId id="1436" r:id="rId45"/>
    <p:sldId id="1437" r:id="rId46"/>
    <p:sldId id="1438" r:id="rId47"/>
    <p:sldId id="1439" r:id="rId48"/>
    <p:sldId id="1440" r:id="rId49"/>
    <p:sldId id="1441" r:id="rId50"/>
    <p:sldId id="1442" r:id="rId51"/>
    <p:sldId id="1443" r:id="rId52"/>
    <p:sldId id="1444" r:id="rId53"/>
    <p:sldId id="1445" r:id="rId54"/>
    <p:sldId id="1446" r:id="rId55"/>
    <p:sldId id="1447" r:id="rId56"/>
    <p:sldId id="1396" r:id="rId57"/>
    <p:sldId id="1398" r:id="rId58"/>
    <p:sldId id="1461" r:id="rId59"/>
    <p:sldId id="1449" r:id="rId60"/>
    <p:sldId id="1397" r:id="rId61"/>
    <p:sldId id="1399" r:id="rId62"/>
    <p:sldId id="1400" r:id="rId63"/>
    <p:sldId id="1401" r:id="rId64"/>
    <p:sldId id="1418" r:id="rId65"/>
    <p:sldId id="1419" r:id="rId66"/>
    <p:sldId id="1420" r:id="rId67"/>
    <p:sldId id="1421" r:id="rId68"/>
    <p:sldId id="1422" r:id="rId69"/>
    <p:sldId id="1423" r:id="rId70"/>
    <p:sldId id="1424" r:id="rId71"/>
    <p:sldId id="1450" r:id="rId72"/>
    <p:sldId id="1330" r:id="rId73"/>
    <p:sldId id="1380" r:id="rId74"/>
    <p:sldId id="1204" r:id="rId75"/>
  </p:sldIdLst>
  <p:sldSz cx="12192000" cy="6858000"/>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2" pos="3840">
          <p15:clr>
            <a:srgbClr val="A4A3A4"/>
          </p15:clr>
        </p15:guide>
        <p15:guide id="3" orient="horz" pos="2115" userDrawn="1">
          <p15:clr>
            <a:srgbClr val="A4A3A4"/>
          </p15:clr>
        </p15:guide>
      </p15:sldGuideLst>
    </p:ext>
    <p:ext uri="{2D200454-40CA-4A62-9FC3-DE9A4176ACB9}">
      <p15:notesGuideLst xmlns:p15="http://schemas.microsoft.com/office/powerpoint/2012/main">
        <p15:guide id="2" orient="horz" pos="482" userDrawn="1">
          <p15:clr>
            <a:srgbClr val="A4A3A4"/>
          </p15:clr>
        </p15:guide>
        <p15:guide id="3" orient="horz" pos="2908" userDrawn="1">
          <p15:clr>
            <a:srgbClr val="A4A3A4"/>
          </p15:clr>
        </p15:guide>
        <p15:guide id="4" orient="horz" pos="5967">
          <p15:clr>
            <a:srgbClr val="A4A3A4"/>
          </p15:clr>
        </p15:guide>
        <p15:guide id="6" pos="2440">
          <p15:clr>
            <a:srgbClr val="A4A3A4"/>
          </p15:clr>
        </p15:guide>
        <p15:guide id="7" pos="431" userDrawn="1">
          <p15:clr>
            <a:srgbClr val="A4A3A4"/>
          </p15:clr>
        </p15:guide>
        <p15:guide id="8" pos="4028">
          <p15:clr>
            <a:srgbClr val="A4A3A4"/>
          </p15:clr>
        </p15:guide>
        <p15:guide id="9" pos="626">
          <p15:clr>
            <a:srgbClr val="A4A3A4"/>
          </p15:clr>
        </p15:guide>
        <p15:guide id="10" pos="38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zhangwuzjhw" initials="z" lastIdx="2" clrIdx="3">
    <p:extLst>
      <p:ext uri="{19B8F6BF-5375-455C-9EA6-DF929625EA0E}">
        <p15:presenceInfo xmlns:p15="http://schemas.microsoft.com/office/powerpoint/2012/main" userId="S-1-5-21-147214757-305610072-1517763936-61312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C00909"/>
    <a:srgbClr val="FF0909"/>
    <a:srgbClr val="C00000"/>
    <a:srgbClr val="990000"/>
    <a:srgbClr val="CF6B63"/>
    <a:srgbClr val="E7CCC7"/>
    <a:srgbClr val="FFC1C1"/>
    <a:srgbClr val="EE0000"/>
    <a:srgbClr val="5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726" autoAdjust="0"/>
  </p:normalViewPr>
  <p:slideViewPr>
    <p:cSldViewPr showGuides="1">
      <p:cViewPr varScale="1">
        <p:scale>
          <a:sx n="97" d="100"/>
          <a:sy n="97" d="100"/>
        </p:scale>
        <p:origin x="1074" y="84"/>
      </p:cViewPr>
      <p:guideLst>
        <p:guide pos="3840"/>
        <p:guide orient="horz" pos="2115"/>
      </p:guideLst>
    </p:cSldViewPr>
  </p:slideViewPr>
  <p:notesTextViewPr>
    <p:cViewPr>
      <p:scale>
        <a:sx n="75" d="100"/>
        <a:sy n="75" d="100"/>
      </p:scale>
      <p:origin x="0" y="0"/>
    </p:cViewPr>
  </p:notesTextViewPr>
  <p:sorterViewPr>
    <p:cViewPr>
      <p:scale>
        <a:sx n="66" d="100"/>
        <a:sy n="66" d="100"/>
      </p:scale>
      <p:origin x="0" y="3576"/>
    </p:cViewPr>
  </p:sorterViewPr>
  <p:notesViewPr>
    <p:cSldViewPr showGuides="1">
      <p:cViewPr varScale="1">
        <p:scale>
          <a:sx n="66" d="100"/>
          <a:sy n="66" d="100"/>
        </p:scale>
        <p:origin x="2802" y="84"/>
      </p:cViewPr>
      <p:guideLst>
        <p:guide orient="horz" pos="482"/>
        <p:guide orient="horz" pos="2908"/>
        <p:guide orient="horz" pos="5967"/>
        <p:guide pos="2440"/>
        <p:guide pos="431"/>
        <p:guide pos="4028"/>
        <p:guide pos="626"/>
        <p:guide pos="3846"/>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smtClean="0"/>
              <a:t>Click here to add content</a:t>
            </a:r>
            <a:endParaRPr lang="en-US" altLang="zh-CN" noProof="0" dirty="0"/>
          </a:p>
          <a:p>
            <a:pPr lvl="1"/>
            <a:r>
              <a:rPr lang="en-US" altLang="zh-CN" noProof="0" dirty="0"/>
              <a:t>Click here to add content</a:t>
            </a:r>
          </a:p>
          <a:p>
            <a:pPr lvl="2"/>
            <a:r>
              <a:rPr lang="en-US" altLang="zh-CN" noProof="0" dirty="0"/>
              <a:t>Click here to add content</a:t>
            </a:r>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headEnd/>
            <a:tailEnd/>
          </a:ln>
        </p:spPr>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482" userDrawn="1">
          <p15:clr>
            <a:srgbClr val="F26B43"/>
          </p15:clr>
        </p15:guide>
        <p15:guide id="2" orient="horz" pos="29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8388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39304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dirty="0"/>
              <a:t>技术特点</a:t>
            </a:r>
          </a:p>
          <a:p>
            <a:pPr lvl="1"/>
            <a:r>
              <a:rPr lang="zh-CN" altLang="en-US" sz="1100" dirty="0"/>
              <a:t>相同</a:t>
            </a:r>
            <a:r>
              <a:rPr lang="en-US" altLang="zh-CN" sz="1100" dirty="0"/>
              <a:t>OS</a:t>
            </a:r>
            <a:r>
              <a:rPr lang="zh-CN" altLang="en-US" sz="1100" dirty="0"/>
              <a:t>多个客户虚拟机共享同一母镜像，母镜像可统一升级、维护。</a:t>
            </a:r>
          </a:p>
          <a:p>
            <a:pPr lvl="1"/>
            <a:r>
              <a:rPr lang="zh-CN" altLang="en-US" sz="1100" dirty="0"/>
              <a:t>每个客户虚拟机保存虚拟化镜像差异化部分</a:t>
            </a:r>
          </a:p>
          <a:p>
            <a:pPr lvl="1"/>
            <a:r>
              <a:rPr lang="zh-CN" altLang="en-US" sz="1100" dirty="0"/>
              <a:t>可以实现关机自动还原</a:t>
            </a:r>
          </a:p>
          <a:p>
            <a:pPr lvl="1"/>
            <a:r>
              <a:rPr lang="zh-CN" altLang="en-US" sz="1100" dirty="0"/>
              <a:t>降低存储成本</a:t>
            </a:r>
            <a:r>
              <a:rPr lang="en-US" altLang="zh-CN" sz="1100" dirty="0"/>
              <a:t>60% </a:t>
            </a:r>
          </a:p>
          <a:p>
            <a:pPr lvl="1"/>
            <a:r>
              <a:rPr lang="zh-CN" altLang="en-US" sz="1100" dirty="0"/>
              <a:t>创建单个链接克隆虚拟机仅需</a:t>
            </a:r>
            <a:r>
              <a:rPr lang="en-US" altLang="zh-CN" sz="1100" dirty="0"/>
              <a:t>12</a:t>
            </a:r>
            <a:r>
              <a:rPr lang="zh-CN" altLang="en-US" sz="1100" dirty="0"/>
              <a:t>秒 （测试数据）</a:t>
            </a:r>
          </a:p>
          <a:p>
            <a:r>
              <a:rPr lang="zh-CN" altLang="en-US" sz="1100" dirty="0"/>
              <a:t>适用场景</a:t>
            </a:r>
          </a:p>
          <a:p>
            <a:pPr lvl="1"/>
            <a:r>
              <a:rPr lang="zh-CN" altLang="en-US" sz="1100" dirty="0"/>
              <a:t>任务型桌面，或只有个性化数据、但没有个性化程序的场景（可以拥有临时性个性化程序，但母镜像更新后会丢失）</a:t>
            </a:r>
          </a:p>
          <a:p>
            <a:endParaRPr lang="zh-CN" altLang="en-US" sz="1600" dirty="0" smtClean="0"/>
          </a:p>
          <a:p>
            <a:endParaRPr lang="zh-CN" altLang="en-US" dirty="0"/>
          </a:p>
        </p:txBody>
      </p:sp>
    </p:spTree>
    <p:extLst>
      <p:ext uri="{BB962C8B-B14F-4D97-AF65-F5344CB8AC3E}">
        <p14:creationId xmlns:p14="http://schemas.microsoft.com/office/powerpoint/2010/main" val="755903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kern="1200" dirty="0" smtClean="0"/>
              <a:t>链接克隆技术具有创建速度快、占用存储空间小的优点，非常适合于同质化用户、桌面高度标准化场景。</a:t>
            </a:r>
            <a:endParaRPr lang="en-US" altLang="zh-CN" kern="1200" dirty="0" smtClean="0"/>
          </a:p>
          <a:p>
            <a:r>
              <a:rPr lang="zh-CN" altLang="zh-CN" dirty="0" smtClean="0"/>
              <a:t>由于系统母盘是很多桌面共用的，所以对于系统母盘需要很高的读性能</a:t>
            </a:r>
            <a:r>
              <a:rPr lang="zh-CN" altLang="en-US" dirty="0" smtClean="0"/>
              <a:t>。</a:t>
            </a:r>
            <a:endParaRPr lang="zh-CN" altLang="en-US" dirty="0"/>
          </a:p>
        </p:txBody>
      </p:sp>
    </p:spTree>
    <p:extLst>
      <p:ext uri="{BB962C8B-B14F-4D97-AF65-F5344CB8AC3E}">
        <p14:creationId xmlns:p14="http://schemas.microsoft.com/office/powerpoint/2010/main" val="1666534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zh-CN" dirty="0" smtClean="0"/>
              <a:t>只需要通过把原链接克隆模板克隆为虚拟机，再启动该虚拟机，进行相关系统更新后，再把此虚拟机转为模板，使用</a:t>
            </a:r>
            <a:r>
              <a:rPr lang="en-US" altLang="zh-CN" dirty="0" smtClean="0"/>
              <a:t>“</a:t>
            </a:r>
            <a:r>
              <a:rPr lang="zh-CN" altLang="zh-CN" dirty="0" smtClean="0"/>
              <a:t>更新虚拟机组软件</a:t>
            </a:r>
            <a:r>
              <a:rPr lang="en-US" altLang="zh-CN" dirty="0" smtClean="0"/>
              <a:t>”</a:t>
            </a:r>
            <a:r>
              <a:rPr lang="zh-CN" altLang="zh-CN" dirty="0" smtClean="0"/>
              <a:t>功能，即可完成系统母卷的更新；对</a:t>
            </a:r>
            <a:r>
              <a:rPr lang="en-US" altLang="zh-CN" dirty="0" smtClean="0"/>
              <a:t>IT</a:t>
            </a:r>
            <a:r>
              <a:rPr lang="zh-CN" altLang="zh-CN" dirty="0" smtClean="0"/>
              <a:t>系统运维和安全带来极大便利，对</a:t>
            </a:r>
            <a:r>
              <a:rPr lang="en-US" altLang="zh-CN" dirty="0" smtClean="0"/>
              <a:t>IT</a:t>
            </a:r>
            <a:r>
              <a:rPr lang="zh-CN" altLang="zh-CN" dirty="0" smtClean="0"/>
              <a:t>系统稳定性提供较好保障。</a:t>
            </a:r>
          </a:p>
          <a:p>
            <a:r>
              <a:rPr lang="zh-CN" altLang="zh-CN" dirty="0" smtClean="0"/>
              <a:t>使用链接克隆桌面的用户，如果有保存个性化配置及个性化数据的要求，则可以通过在</a:t>
            </a:r>
            <a:r>
              <a:rPr lang="en-US" altLang="zh-CN" dirty="0" smtClean="0"/>
              <a:t>Active Directory</a:t>
            </a:r>
            <a:r>
              <a:rPr lang="zh-CN" altLang="zh-CN" dirty="0" smtClean="0"/>
              <a:t>上为这些用户规划配置</a:t>
            </a:r>
            <a:r>
              <a:rPr lang="en-US" altLang="zh-CN" dirty="0" smtClean="0"/>
              <a:t>Profile</a:t>
            </a:r>
            <a:r>
              <a:rPr lang="zh-CN" altLang="zh-CN" dirty="0" smtClean="0"/>
              <a:t>重定向或文件夹重定向的方式来满足。其重定向保存的位置，可以是远程文件服务器目录、或网盘、或链接克隆桌面本身带的数据盘。其中，保存在远程文件服务器目录、或网盘中的个性化配置及个性化数据具有漫游能力，能随用户登录漫游到对应的桌面中。</a:t>
            </a:r>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948325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257593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zh-CN" dirty="0" smtClean="0"/>
              <a:t>如上图所示，如果一个链接克隆模板为</a:t>
            </a:r>
            <a:r>
              <a:rPr lang="en-US" altLang="zh-CN" dirty="0" smtClean="0"/>
              <a:t>30G</a:t>
            </a:r>
            <a:r>
              <a:rPr lang="zh-CN" altLang="zh-CN" dirty="0" smtClean="0"/>
              <a:t>，在数据存储</a:t>
            </a:r>
            <a:r>
              <a:rPr lang="en-US" altLang="zh-CN" dirty="0" smtClean="0"/>
              <a:t>1</a:t>
            </a:r>
            <a:r>
              <a:rPr lang="zh-CN" altLang="zh-CN" dirty="0" smtClean="0"/>
              <a:t>上创建链接克隆</a:t>
            </a:r>
            <a:r>
              <a:rPr lang="en-US" altLang="zh-CN" dirty="0" smtClean="0"/>
              <a:t>VM</a:t>
            </a:r>
            <a:r>
              <a:rPr lang="zh-CN" altLang="zh-CN" dirty="0" smtClean="0"/>
              <a:t>时，会自动复制模板，在数据存储</a:t>
            </a:r>
            <a:r>
              <a:rPr lang="en-US" altLang="zh-CN" dirty="0" smtClean="0"/>
              <a:t>1</a:t>
            </a:r>
            <a:r>
              <a:rPr lang="zh-CN" altLang="zh-CN" dirty="0" smtClean="0"/>
              <a:t>上产生一个</a:t>
            </a:r>
            <a:r>
              <a:rPr lang="en-US" altLang="zh-CN" dirty="0" smtClean="0"/>
              <a:t>A</a:t>
            </a:r>
            <a:r>
              <a:rPr lang="zh-CN" altLang="zh-CN" dirty="0" smtClean="0"/>
              <a:t>母卷，大小也为</a:t>
            </a:r>
            <a:r>
              <a:rPr lang="en-US" altLang="zh-CN" dirty="0" smtClean="0"/>
              <a:t>30G</a:t>
            </a:r>
            <a:r>
              <a:rPr lang="zh-CN" altLang="zh-CN" dirty="0" smtClean="0"/>
              <a:t>，再以</a:t>
            </a:r>
            <a:r>
              <a:rPr lang="en-US" altLang="zh-CN" dirty="0" smtClean="0"/>
              <a:t>A</a:t>
            </a:r>
            <a:r>
              <a:rPr lang="zh-CN" altLang="zh-CN" dirty="0" smtClean="0"/>
              <a:t>母卷为基础，自动快照为每个</a:t>
            </a:r>
            <a:r>
              <a:rPr lang="en-US" altLang="zh-CN" dirty="0" smtClean="0"/>
              <a:t>VM</a:t>
            </a:r>
            <a:r>
              <a:rPr lang="zh-CN" altLang="zh-CN" dirty="0" smtClean="0"/>
              <a:t>创建差分卷；当</a:t>
            </a:r>
            <a:r>
              <a:rPr lang="en-US" altLang="zh-CN" dirty="0" smtClean="0"/>
              <a:t>A</a:t>
            </a:r>
            <a:r>
              <a:rPr lang="zh-CN" altLang="zh-CN" dirty="0" smtClean="0"/>
              <a:t>母卷上创建的差分卷个数达到</a:t>
            </a:r>
            <a:r>
              <a:rPr lang="en-US" altLang="zh-CN" dirty="0" smtClean="0"/>
              <a:t>128</a:t>
            </a:r>
            <a:r>
              <a:rPr lang="zh-CN" altLang="zh-CN" dirty="0" smtClean="0"/>
              <a:t>个时（规格限制一个母卷最多产生</a:t>
            </a:r>
            <a:r>
              <a:rPr lang="en-US" altLang="zh-CN" dirty="0" smtClean="0"/>
              <a:t>128</a:t>
            </a:r>
            <a:r>
              <a:rPr lang="zh-CN" altLang="zh-CN" dirty="0" smtClean="0"/>
              <a:t>个差分卷，防止每个母卷所在存储块区域在</a:t>
            </a:r>
            <a:r>
              <a:rPr lang="en-US" altLang="zh-CN" dirty="0" smtClean="0"/>
              <a:t>VMs</a:t>
            </a:r>
            <a:r>
              <a:rPr lang="zh-CN" altLang="zh-CN" dirty="0" smtClean="0"/>
              <a:t>都运行的情况下</a:t>
            </a:r>
            <a:r>
              <a:rPr lang="en-US" altLang="zh-CN" dirty="0" smtClean="0"/>
              <a:t>I/O</a:t>
            </a:r>
            <a:r>
              <a:rPr lang="zh-CN" altLang="zh-CN" dirty="0" smtClean="0"/>
              <a:t>压力过高），系统会自动在该数据存储</a:t>
            </a:r>
            <a:r>
              <a:rPr lang="en-US" altLang="zh-CN" dirty="0" smtClean="0"/>
              <a:t>1</a:t>
            </a:r>
            <a:r>
              <a:rPr lang="zh-CN" altLang="zh-CN" dirty="0" smtClean="0"/>
              <a:t>上产生一个新的</a:t>
            </a:r>
            <a:r>
              <a:rPr lang="en-US" altLang="zh-CN" dirty="0" smtClean="0"/>
              <a:t>B</a:t>
            </a:r>
            <a:r>
              <a:rPr lang="zh-CN" altLang="zh-CN" dirty="0" smtClean="0"/>
              <a:t>母卷，为其它链接克隆</a:t>
            </a:r>
            <a:r>
              <a:rPr lang="en-US" altLang="zh-CN" dirty="0" smtClean="0"/>
              <a:t>VM</a:t>
            </a:r>
            <a:r>
              <a:rPr lang="zh-CN" altLang="zh-CN" dirty="0" smtClean="0"/>
              <a:t>创建新的差分卷，以此类推。</a:t>
            </a:r>
          </a:p>
          <a:p>
            <a:r>
              <a:rPr lang="zh-CN" altLang="zh-CN" dirty="0" smtClean="0"/>
              <a:t>系统为每个</a:t>
            </a:r>
            <a:r>
              <a:rPr lang="en-US" altLang="zh-CN" dirty="0" smtClean="0"/>
              <a:t>VM</a:t>
            </a:r>
            <a:r>
              <a:rPr lang="zh-CN" altLang="zh-CN" dirty="0" smtClean="0"/>
              <a:t>创建的差分卷，是精简配置的存储（瘦分配），最初大小接近于</a:t>
            </a:r>
            <a:r>
              <a:rPr lang="en-US" altLang="zh-CN" dirty="0" smtClean="0"/>
              <a:t>0</a:t>
            </a:r>
            <a:r>
              <a:rPr lang="zh-CN" altLang="zh-CN" dirty="0" smtClean="0"/>
              <a:t>，但差分卷最终要保存数据，每个差分卷最小存储预估大小不能小于</a:t>
            </a:r>
            <a:r>
              <a:rPr lang="en-US" altLang="zh-CN" dirty="0" smtClean="0"/>
              <a:t>3G</a:t>
            </a:r>
            <a:r>
              <a:rPr lang="zh-CN" altLang="zh-CN" dirty="0" smtClean="0"/>
              <a:t>，最大不会超过模板大小，一般根据链接克隆的使用场景以及还原频率，平均预估</a:t>
            </a:r>
            <a:r>
              <a:rPr lang="en-US" altLang="zh-CN" dirty="0" smtClean="0"/>
              <a:t>5G</a:t>
            </a:r>
            <a:r>
              <a:rPr lang="zh-CN" altLang="zh-CN" dirty="0" smtClean="0"/>
              <a:t>、</a:t>
            </a:r>
            <a:r>
              <a:rPr lang="en-US" altLang="zh-CN" dirty="0" smtClean="0"/>
              <a:t>10G</a:t>
            </a:r>
            <a:r>
              <a:rPr lang="zh-CN" altLang="zh-CN" dirty="0" smtClean="0"/>
              <a:t>、</a:t>
            </a:r>
            <a:r>
              <a:rPr lang="en-US" altLang="zh-CN" dirty="0" smtClean="0"/>
              <a:t>12G</a:t>
            </a:r>
            <a:r>
              <a:rPr lang="zh-CN" altLang="zh-CN" dirty="0" smtClean="0"/>
              <a:t>不等。</a:t>
            </a:r>
          </a:p>
          <a:p>
            <a:r>
              <a:rPr lang="zh-CN" altLang="zh-CN" dirty="0" smtClean="0"/>
              <a:t>从上图也可以看到，母卷、差分卷是必须在同一数据存储上；模板与母卷、差分卷可以不在同一数据存储上；只能在支持精简配置（瘦分配）的数据存储上，才能创建链接克隆</a:t>
            </a:r>
            <a:r>
              <a:rPr lang="en-US" altLang="zh-CN" dirty="0" smtClean="0"/>
              <a:t>VM</a:t>
            </a:r>
            <a:r>
              <a:rPr lang="zh-CN" altLang="zh-CN" dirty="0" smtClean="0"/>
              <a:t>。</a:t>
            </a:r>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694359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备注占位符 4"/>
          <p:cNvSpPr>
            <a:spLocks noGrp="1"/>
          </p:cNvSpPr>
          <p:nvPr>
            <p:ph type="body" idx="1"/>
          </p:nvPr>
        </p:nvSpPr>
        <p:spPr/>
        <p:txBody>
          <a:bodyPr/>
          <a:lstStyle/>
          <a:p>
            <a:pPr marL="180975" lvl="1">
              <a:buSzPct val="60000"/>
              <a:buFont typeface="Wingdings" pitchFamily="2" charset="2"/>
              <a:buChar char="l"/>
            </a:pPr>
            <a:r>
              <a:rPr lang="zh-CN" altLang="zh-CN" dirty="0" smtClean="0"/>
              <a:t>存储容量维度</a:t>
            </a:r>
          </a:p>
          <a:p>
            <a:pPr lvl="1"/>
            <a:r>
              <a:rPr lang="zh-CN" altLang="zh-CN" dirty="0" smtClean="0"/>
              <a:t>注</a:t>
            </a:r>
            <a:r>
              <a:rPr lang="en-US" altLang="zh-CN" dirty="0" smtClean="0"/>
              <a:t>1</a:t>
            </a:r>
            <a:r>
              <a:rPr lang="zh-CN" altLang="zh-CN" dirty="0" smtClean="0"/>
              <a:t>：每个母盘最大支持</a:t>
            </a:r>
            <a:r>
              <a:rPr lang="en-US" altLang="zh-CN" dirty="0" smtClean="0"/>
              <a:t>128</a:t>
            </a:r>
            <a:r>
              <a:rPr lang="zh-CN" altLang="zh-CN" dirty="0" smtClean="0"/>
              <a:t>个</a:t>
            </a:r>
            <a:r>
              <a:rPr lang="en-US" altLang="zh-CN" dirty="0" smtClean="0"/>
              <a:t>VM</a:t>
            </a:r>
            <a:r>
              <a:rPr lang="zh-CN" altLang="zh-CN" dirty="0" smtClean="0"/>
              <a:t>共用；差分盘大小需根据具体应用场景来估计</a:t>
            </a:r>
          </a:p>
          <a:p>
            <a:pPr lvl="1"/>
            <a:r>
              <a:rPr lang="zh-CN" altLang="zh-CN" dirty="0" smtClean="0"/>
              <a:t>注</a:t>
            </a:r>
            <a:r>
              <a:rPr lang="en-US" altLang="zh-CN" dirty="0" smtClean="0"/>
              <a:t>2</a:t>
            </a:r>
            <a:r>
              <a:rPr lang="zh-CN" altLang="zh-CN" dirty="0" smtClean="0"/>
              <a:t>：每盘有效容量，需根据磁盘的实际容量以及所组成的</a:t>
            </a:r>
            <a:r>
              <a:rPr lang="en-US" altLang="zh-CN" dirty="0" smtClean="0"/>
              <a:t>RAID</a:t>
            </a:r>
            <a:r>
              <a:rPr lang="zh-CN" altLang="zh-CN" dirty="0" smtClean="0"/>
              <a:t>组两方面来考虑，一般的：每盘有效容量</a:t>
            </a:r>
            <a:r>
              <a:rPr lang="en-US" altLang="zh-CN" dirty="0" smtClean="0"/>
              <a:t> = </a:t>
            </a:r>
            <a:r>
              <a:rPr lang="zh-CN" altLang="zh-CN" dirty="0" smtClean="0"/>
              <a:t>磁盘容量</a:t>
            </a:r>
            <a:r>
              <a:rPr lang="en-US" altLang="zh-CN" dirty="0" smtClean="0"/>
              <a:t> /</a:t>
            </a:r>
            <a:r>
              <a:rPr lang="zh-CN" altLang="zh-CN" dirty="0" smtClean="0"/>
              <a:t>（</a:t>
            </a:r>
            <a:r>
              <a:rPr lang="en-US" altLang="zh-CN" dirty="0" smtClean="0"/>
              <a:t>1.024 ^ 3</a:t>
            </a:r>
            <a:r>
              <a:rPr lang="zh-CN" altLang="zh-CN" dirty="0" smtClean="0"/>
              <a:t>）</a:t>
            </a:r>
            <a:r>
              <a:rPr lang="en-US" altLang="zh-CN" dirty="0" smtClean="0"/>
              <a:t> * </a:t>
            </a:r>
            <a:r>
              <a:rPr lang="zh-CN" altLang="zh-CN" dirty="0" smtClean="0"/>
              <a:t>对应</a:t>
            </a:r>
            <a:r>
              <a:rPr lang="en-US" altLang="zh-CN" dirty="0" smtClean="0"/>
              <a:t>RAID</a:t>
            </a:r>
            <a:r>
              <a:rPr lang="zh-CN" altLang="zh-CN" dirty="0" smtClean="0"/>
              <a:t>组有效容量比</a:t>
            </a:r>
            <a:r>
              <a:rPr lang="zh-CN" altLang="en-US" dirty="0" smtClean="0"/>
              <a:t>，</a:t>
            </a:r>
            <a:r>
              <a:rPr lang="zh-CN" altLang="zh-CN" dirty="0" smtClean="0"/>
              <a:t>常见的</a:t>
            </a:r>
            <a:r>
              <a:rPr lang="en-US" altLang="zh-CN" dirty="0" smtClean="0"/>
              <a:t>RAID</a:t>
            </a:r>
            <a:r>
              <a:rPr lang="zh-CN" altLang="zh-CN" dirty="0" smtClean="0"/>
              <a:t>组有效容量比的计算方式如下：</a:t>
            </a:r>
            <a:endParaRPr lang="en-US" altLang="zh-CN" dirty="0" smtClean="0"/>
          </a:p>
          <a:p>
            <a:pPr lvl="2"/>
            <a:r>
              <a:rPr lang="en-US" altLang="zh-CN" dirty="0" smtClean="0"/>
              <a:t>RAID5</a:t>
            </a:r>
            <a:r>
              <a:rPr lang="zh-CN" altLang="zh-CN" dirty="0" smtClean="0"/>
              <a:t>：</a:t>
            </a:r>
            <a:r>
              <a:rPr lang="en-US" altLang="zh-CN" dirty="0" smtClean="0"/>
              <a:t>N</a:t>
            </a:r>
            <a:r>
              <a:rPr lang="zh-CN" altLang="zh-CN" dirty="0" smtClean="0"/>
              <a:t>块盘组成，总有效容量为</a:t>
            </a:r>
            <a:r>
              <a:rPr lang="en-US" altLang="zh-CN" dirty="0" smtClean="0"/>
              <a:t>N-1</a:t>
            </a:r>
            <a:r>
              <a:rPr lang="zh-CN" altLang="zh-CN" dirty="0" smtClean="0"/>
              <a:t>块盘实际容量之和</a:t>
            </a:r>
          </a:p>
          <a:p>
            <a:pPr lvl="2"/>
            <a:r>
              <a:rPr lang="en-US" altLang="zh-CN" dirty="0" smtClean="0"/>
              <a:t>RAID5</a:t>
            </a:r>
            <a:r>
              <a:rPr lang="zh-CN" altLang="zh-CN" dirty="0" smtClean="0"/>
              <a:t>有效容量比</a:t>
            </a:r>
            <a:r>
              <a:rPr lang="en-US" altLang="zh-CN" dirty="0" smtClean="0"/>
              <a:t> = (N-1) / N</a:t>
            </a:r>
            <a:endParaRPr lang="zh-CN" altLang="zh-CN" dirty="0" smtClean="0"/>
          </a:p>
          <a:p>
            <a:pPr lvl="2"/>
            <a:r>
              <a:rPr lang="en-US" altLang="zh-CN" dirty="0" smtClean="0"/>
              <a:t>RAID10</a:t>
            </a:r>
            <a:r>
              <a:rPr lang="zh-CN" altLang="zh-CN" dirty="0" smtClean="0"/>
              <a:t>：</a:t>
            </a:r>
            <a:r>
              <a:rPr lang="en-US" altLang="zh-CN" dirty="0" smtClean="0"/>
              <a:t>2N</a:t>
            </a:r>
            <a:r>
              <a:rPr lang="zh-CN" altLang="zh-CN" dirty="0" smtClean="0"/>
              <a:t>块盘组成，总有效容量为</a:t>
            </a:r>
            <a:r>
              <a:rPr lang="en-US" altLang="zh-CN" dirty="0" smtClean="0"/>
              <a:t>N</a:t>
            </a:r>
            <a:r>
              <a:rPr lang="zh-CN" altLang="zh-CN" dirty="0" smtClean="0"/>
              <a:t>块盘实际容量之和</a:t>
            </a:r>
          </a:p>
          <a:p>
            <a:pPr lvl="2"/>
            <a:r>
              <a:rPr lang="en-US" altLang="zh-CN" dirty="0" smtClean="0"/>
              <a:t>RAID10</a:t>
            </a:r>
            <a:r>
              <a:rPr lang="zh-CN" altLang="zh-CN" dirty="0" smtClean="0"/>
              <a:t>有效容量比</a:t>
            </a:r>
            <a:r>
              <a:rPr lang="en-US" altLang="zh-CN" dirty="0" smtClean="0"/>
              <a:t> = N / 2N = 0.5</a:t>
            </a:r>
            <a:endParaRPr lang="zh-CN" altLang="zh-CN" dirty="0" smtClean="0"/>
          </a:p>
          <a:p>
            <a:pPr lvl="1"/>
            <a:r>
              <a:rPr lang="zh-CN" altLang="zh-CN" dirty="0" smtClean="0"/>
              <a:t>注</a:t>
            </a:r>
            <a:r>
              <a:rPr lang="en-US" altLang="zh-CN" dirty="0" smtClean="0"/>
              <a:t>3</a:t>
            </a:r>
            <a:r>
              <a:rPr lang="zh-CN" altLang="zh-CN" dirty="0" smtClean="0"/>
              <a:t>：热备盘率 ＝</a:t>
            </a:r>
            <a:r>
              <a:rPr lang="en-US" altLang="zh-CN" dirty="0" smtClean="0"/>
              <a:t> 1 + (</a:t>
            </a:r>
            <a:r>
              <a:rPr lang="zh-CN" altLang="zh-CN" dirty="0" smtClean="0"/>
              <a:t>为</a:t>
            </a:r>
            <a:r>
              <a:rPr lang="en-US" altLang="zh-CN" dirty="0" smtClean="0"/>
              <a:t>RAID</a:t>
            </a:r>
            <a:r>
              <a:rPr lang="zh-CN" altLang="zh-CN" dirty="0" smtClean="0"/>
              <a:t>组配的热备盘个数</a:t>
            </a:r>
            <a:r>
              <a:rPr lang="en-US" altLang="zh-CN" dirty="0" smtClean="0"/>
              <a:t> / </a:t>
            </a:r>
            <a:r>
              <a:rPr lang="zh-CN" altLang="zh-CN" dirty="0" smtClean="0"/>
              <a:t>该</a:t>
            </a:r>
            <a:r>
              <a:rPr lang="en-US" altLang="zh-CN" dirty="0" smtClean="0"/>
              <a:t>RAID</a:t>
            </a:r>
            <a:r>
              <a:rPr lang="zh-CN" altLang="zh-CN" dirty="0" smtClean="0"/>
              <a:t>组磁盘个数</a:t>
            </a:r>
            <a:r>
              <a:rPr lang="en-US" altLang="zh-CN" dirty="0" smtClean="0"/>
              <a:t>)</a:t>
            </a:r>
            <a:r>
              <a:rPr lang="zh-CN" altLang="en-US" dirty="0" smtClean="0"/>
              <a:t>，</a:t>
            </a:r>
            <a:r>
              <a:rPr lang="zh-CN" altLang="zh-CN" dirty="0" smtClean="0"/>
              <a:t>譬如</a:t>
            </a:r>
            <a:r>
              <a:rPr lang="en-US" altLang="zh-CN" dirty="0" smtClean="0"/>
              <a:t>11</a:t>
            </a:r>
            <a:r>
              <a:rPr lang="zh-CN" altLang="zh-CN" dirty="0" smtClean="0"/>
              <a:t>个磁盘组成一个</a:t>
            </a:r>
            <a:r>
              <a:rPr lang="en-US" altLang="zh-CN" dirty="0" smtClean="0"/>
              <a:t>RAID</a:t>
            </a:r>
            <a:r>
              <a:rPr lang="zh-CN" altLang="zh-CN" dirty="0" smtClean="0"/>
              <a:t>组，为此</a:t>
            </a:r>
            <a:r>
              <a:rPr lang="en-US" altLang="zh-CN" dirty="0" smtClean="0"/>
              <a:t>RAID</a:t>
            </a:r>
            <a:r>
              <a:rPr lang="zh-CN" altLang="zh-CN" dirty="0" smtClean="0"/>
              <a:t>组配了</a:t>
            </a:r>
            <a:r>
              <a:rPr lang="en-US" altLang="zh-CN" dirty="0" smtClean="0"/>
              <a:t>1</a:t>
            </a:r>
            <a:r>
              <a:rPr lang="zh-CN" altLang="zh-CN" dirty="0" smtClean="0"/>
              <a:t>个热备盘，则热备盘率</a:t>
            </a:r>
            <a:r>
              <a:rPr lang="en-US" altLang="zh-CN" dirty="0" smtClean="0"/>
              <a:t>=12/11</a:t>
            </a:r>
            <a:endParaRPr lang="zh-CN" altLang="zh-CN" dirty="0" smtClean="0"/>
          </a:p>
          <a:p>
            <a:endParaRPr lang="en-US" dirty="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921266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备注占位符 4"/>
          <p:cNvSpPr>
            <a:spLocks noGrp="1"/>
          </p:cNvSpPr>
          <p:nvPr>
            <p:ph type="body" idx="1"/>
          </p:nvPr>
        </p:nvSpPr>
        <p:spPr>
          <a:xfrm>
            <a:off x="583903" y="796826"/>
            <a:ext cx="5931494" cy="5109368"/>
          </a:xfrm>
        </p:spPr>
        <p:txBody>
          <a:bodyPr/>
          <a:lstStyle/>
          <a:p>
            <a:pPr lvl="0"/>
            <a:r>
              <a:rPr lang="zh-CN" altLang="zh-CN" dirty="0" smtClean="0"/>
              <a:t>存储</a:t>
            </a:r>
            <a:r>
              <a:rPr lang="en-US" altLang="zh-CN" dirty="0" smtClean="0"/>
              <a:t>IOPS</a:t>
            </a:r>
            <a:r>
              <a:rPr lang="zh-CN" altLang="zh-CN" dirty="0" smtClean="0"/>
              <a:t>维度</a:t>
            </a:r>
          </a:p>
          <a:p>
            <a:pPr lvl="1"/>
            <a:r>
              <a:rPr lang="zh-CN" altLang="zh-CN" dirty="0" smtClean="0"/>
              <a:t>注</a:t>
            </a:r>
            <a:r>
              <a:rPr lang="en-US" altLang="zh-CN" dirty="0" smtClean="0"/>
              <a:t>1</a:t>
            </a:r>
            <a:r>
              <a:rPr lang="zh-CN" altLang="zh-CN" dirty="0" smtClean="0"/>
              <a:t>：每盘有效</a:t>
            </a:r>
            <a:r>
              <a:rPr lang="en-US" altLang="zh-CN" dirty="0" smtClean="0"/>
              <a:t>IOPS</a:t>
            </a:r>
            <a:r>
              <a:rPr lang="zh-CN" altLang="zh-CN" dirty="0" smtClean="0"/>
              <a:t>，需根据磁盘的极限</a:t>
            </a:r>
            <a:r>
              <a:rPr lang="en-US" altLang="zh-CN" dirty="0" smtClean="0"/>
              <a:t>IOPS</a:t>
            </a:r>
            <a:r>
              <a:rPr lang="zh-CN" altLang="zh-CN" dirty="0" smtClean="0"/>
              <a:t>、具体应用场景中写</a:t>
            </a:r>
            <a:r>
              <a:rPr lang="en-US" altLang="zh-CN" dirty="0" smtClean="0"/>
              <a:t>IO</a:t>
            </a:r>
            <a:r>
              <a:rPr lang="zh-CN" altLang="zh-CN" dirty="0" smtClean="0"/>
              <a:t>所占比例以及所组成的</a:t>
            </a:r>
            <a:r>
              <a:rPr lang="en-US" altLang="zh-CN" dirty="0" smtClean="0"/>
              <a:t>RAID</a:t>
            </a:r>
            <a:r>
              <a:rPr lang="zh-CN" altLang="zh-CN" dirty="0" smtClean="0"/>
              <a:t>组几方面来考虑，常见</a:t>
            </a:r>
            <a:r>
              <a:rPr lang="en-US" altLang="zh-CN" dirty="0" smtClean="0"/>
              <a:t>RAID</a:t>
            </a:r>
            <a:r>
              <a:rPr lang="zh-CN" altLang="zh-CN" dirty="0" smtClean="0"/>
              <a:t>组下的每盘有效</a:t>
            </a:r>
            <a:r>
              <a:rPr lang="en-US" altLang="zh-CN" dirty="0" smtClean="0"/>
              <a:t>IOPS</a:t>
            </a:r>
            <a:r>
              <a:rPr lang="zh-CN" altLang="zh-CN" dirty="0" smtClean="0"/>
              <a:t>计算方式如下：</a:t>
            </a:r>
          </a:p>
          <a:p>
            <a:pPr lvl="2"/>
            <a:r>
              <a:rPr lang="en-US" altLang="zh-CN" dirty="0" smtClean="0"/>
              <a:t>RAID5</a:t>
            </a:r>
            <a:r>
              <a:rPr lang="zh-CN" altLang="zh-CN" dirty="0" smtClean="0"/>
              <a:t>中每盘有效</a:t>
            </a:r>
            <a:r>
              <a:rPr lang="en-US" altLang="zh-CN" dirty="0" smtClean="0"/>
              <a:t>IOPS = </a:t>
            </a:r>
            <a:r>
              <a:rPr lang="zh-CN" altLang="zh-CN" dirty="0" smtClean="0"/>
              <a:t>单块磁盘的极限</a:t>
            </a:r>
            <a:r>
              <a:rPr lang="en-US" altLang="zh-CN" dirty="0" smtClean="0"/>
              <a:t>IOPS / (1 + 3 * </a:t>
            </a:r>
            <a:r>
              <a:rPr lang="zh-CN" altLang="zh-CN" dirty="0" smtClean="0"/>
              <a:t>写</a:t>
            </a:r>
            <a:r>
              <a:rPr lang="en-US" altLang="zh-CN" dirty="0" smtClean="0"/>
              <a:t>IO</a:t>
            </a:r>
            <a:r>
              <a:rPr lang="zh-CN" altLang="zh-CN" dirty="0" smtClean="0"/>
              <a:t>所占比例</a:t>
            </a:r>
            <a:r>
              <a:rPr lang="en-US" altLang="zh-CN" dirty="0" smtClean="0"/>
              <a:t>)</a:t>
            </a:r>
            <a:endParaRPr lang="zh-CN" altLang="zh-CN" dirty="0" smtClean="0"/>
          </a:p>
          <a:p>
            <a:pPr lvl="2"/>
            <a:r>
              <a:rPr lang="en-US" altLang="zh-CN" dirty="0" smtClean="0"/>
              <a:t>RAID10</a:t>
            </a:r>
            <a:r>
              <a:rPr lang="zh-CN" altLang="zh-CN" dirty="0" smtClean="0"/>
              <a:t>中每盘有效</a:t>
            </a:r>
            <a:r>
              <a:rPr lang="en-US" altLang="zh-CN" dirty="0" smtClean="0"/>
              <a:t>IOPS = </a:t>
            </a:r>
            <a:r>
              <a:rPr lang="zh-CN" altLang="zh-CN" dirty="0" smtClean="0"/>
              <a:t>单块磁盘的极限</a:t>
            </a:r>
            <a:r>
              <a:rPr lang="en-US" altLang="zh-CN" dirty="0" smtClean="0"/>
              <a:t>IOPS / (1 + 1 * </a:t>
            </a:r>
            <a:r>
              <a:rPr lang="zh-CN" altLang="zh-CN" dirty="0" smtClean="0"/>
              <a:t>写</a:t>
            </a:r>
            <a:r>
              <a:rPr lang="en-US" altLang="zh-CN" dirty="0" smtClean="0"/>
              <a:t>IO</a:t>
            </a:r>
            <a:r>
              <a:rPr lang="zh-CN" altLang="zh-CN" dirty="0" smtClean="0"/>
              <a:t>所占比例</a:t>
            </a:r>
            <a:r>
              <a:rPr lang="en-US" altLang="zh-CN" dirty="0" smtClean="0"/>
              <a:t>)</a:t>
            </a:r>
            <a:endParaRPr lang="zh-CN" altLang="zh-CN" dirty="0" smtClean="0"/>
          </a:p>
          <a:p>
            <a:pPr lvl="1"/>
            <a:r>
              <a:rPr lang="zh-CN" altLang="zh-CN" dirty="0" smtClean="0"/>
              <a:t>注</a:t>
            </a:r>
            <a:r>
              <a:rPr lang="en-US" altLang="zh-CN" dirty="0" smtClean="0"/>
              <a:t>2</a:t>
            </a:r>
            <a:r>
              <a:rPr lang="zh-CN" altLang="zh-CN" dirty="0" smtClean="0"/>
              <a:t>：对于单块磁盘的极限</a:t>
            </a:r>
            <a:r>
              <a:rPr lang="en-US" altLang="zh-CN" dirty="0" smtClean="0"/>
              <a:t>IOPS</a:t>
            </a:r>
            <a:r>
              <a:rPr lang="zh-CN" altLang="zh-CN" dirty="0" smtClean="0"/>
              <a:t>，不同的磁盘类型，其极限值不同，常见的如下：</a:t>
            </a:r>
          </a:p>
          <a:p>
            <a:pPr lvl="2"/>
            <a:r>
              <a:rPr lang="en-US" altLang="zh-CN" dirty="0" smtClean="0"/>
              <a:t>SAS</a:t>
            </a:r>
            <a:r>
              <a:rPr lang="zh-CN" altLang="zh-CN" dirty="0" smtClean="0"/>
              <a:t>磁盘的极限</a:t>
            </a:r>
            <a:r>
              <a:rPr lang="en-US" altLang="zh-CN" dirty="0" smtClean="0"/>
              <a:t>IOPS</a:t>
            </a:r>
            <a:r>
              <a:rPr lang="zh-CN" altLang="zh-CN" dirty="0" smtClean="0"/>
              <a:t>为</a:t>
            </a:r>
            <a:r>
              <a:rPr lang="en-US" altLang="zh-CN" dirty="0" smtClean="0"/>
              <a:t>200</a:t>
            </a:r>
            <a:endParaRPr lang="zh-CN" altLang="zh-CN" dirty="0" smtClean="0"/>
          </a:p>
          <a:p>
            <a:pPr lvl="2"/>
            <a:r>
              <a:rPr lang="en-US" altLang="zh-CN" dirty="0" smtClean="0"/>
              <a:t>SATA</a:t>
            </a:r>
            <a:r>
              <a:rPr lang="zh-CN" altLang="zh-CN" dirty="0" smtClean="0"/>
              <a:t>磁盘的极限</a:t>
            </a:r>
            <a:r>
              <a:rPr lang="en-US" altLang="zh-CN" dirty="0" smtClean="0"/>
              <a:t>IOPS</a:t>
            </a:r>
            <a:r>
              <a:rPr lang="zh-CN" altLang="zh-CN" dirty="0" smtClean="0"/>
              <a:t>为</a:t>
            </a:r>
            <a:r>
              <a:rPr lang="en-US" altLang="zh-CN" dirty="0" smtClean="0"/>
              <a:t>60</a:t>
            </a:r>
            <a:endParaRPr lang="zh-CN" altLang="zh-CN" dirty="0" smtClean="0"/>
          </a:p>
          <a:p>
            <a:pPr lvl="1"/>
            <a:r>
              <a:rPr lang="zh-CN" altLang="zh-CN" dirty="0" smtClean="0"/>
              <a:t>注</a:t>
            </a:r>
            <a:r>
              <a:rPr lang="en-US" altLang="zh-CN" dirty="0" smtClean="0"/>
              <a:t>3</a:t>
            </a:r>
            <a:r>
              <a:rPr lang="zh-CN" altLang="zh-CN" dirty="0" smtClean="0"/>
              <a:t>：对于系统盘不要使用</a:t>
            </a:r>
            <a:r>
              <a:rPr lang="en-US" altLang="zh-CN" dirty="0" smtClean="0"/>
              <a:t>NL-SAS/SATA</a:t>
            </a:r>
            <a:r>
              <a:rPr lang="zh-CN" altLang="zh-CN" dirty="0" smtClean="0"/>
              <a:t>类磁盘（含</a:t>
            </a:r>
            <a:r>
              <a:rPr lang="en-US" altLang="zh-CN" dirty="0" smtClean="0"/>
              <a:t>IPSAN</a:t>
            </a:r>
            <a:r>
              <a:rPr lang="zh-CN" altLang="zh-CN" dirty="0" smtClean="0"/>
              <a:t>中通过分级存储使用此类磁盘的场景）。</a:t>
            </a:r>
          </a:p>
          <a:p>
            <a:endParaRPr lang="en-US" dirty="0"/>
          </a:p>
        </p:txBody>
      </p:sp>
    </p:spTree>
    <p:extLst>
      <p:ext uri="{BB962C8B-B14F-4D97-AF65-F5344CB8AC3E}">
        <p14:creationId xmlns:p14="http://schemas.microsoft.com/office/powerpoint/2010/main" val="3897481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375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zh-CN" dirty="0" smtClean="0"/>
              <a:t>电子阅览室场景中，用户只需要登录和使用虚拟机，阅览所需要的软件提前安装在镜像中，业务比较简单。电子阅览室主要有如下特点：</a:t>
            </a:r>
          </a:p>
          <a:p>
            <a:pPr lvl="1"/>
            <a:r>
              <a:rPr lang="zh-CN" altLang="zh-CN" dirty="0" smtClean="0"/>
              <a:t>可以上网，网络传播的病毒、木马、防不胜防。</a:t>
            </a:r>
          </a:p>
          <a:p>
            <a:pPr lvl="1"/>
            <a:r>
              <a:rPr lang="zh-CN" altLang="zh-CN" dirty="0" smtClean="0"/>
              <a:t>人员流动性大，虚拟机无需经常关机。</a:t>
            </a:r>
          </a:p>
          <a:p>
            <a:pPr lvl="1"/>
            <a:r>
              <a:rPr lang="zh-CN" altLang="zh-CN" dirty="0" smtClean="0"/>
              <a:t>需要支持外接</a:t>
            </a:r>
            <a:r>
              <a:rPr lang="en-US" altLang="zh-CN" dirty="0" smtClean="0"/>
              <a:t>U</a:t>
            </a:r>
            <a:r>
              <a:rPr lang="zh-CN" altLang="zh-CN" dirty="0" smtClean="0"/>
              <a:t>盘。</a:t>
            </a:r>
          </a:p>
          <a:p>
            <a:pPr lvl="1"/>
            <a:r>
              <a:rPr lang="zh-CN" altLang="zh-CN" dirty="0" smtClean="0"/>
              <a:t>维护简单，提高工作效率。</a:t>
            </a:r>
          </a:p>
          <a:p>
            <a:r>
              <a:rPr lang="zh-CN" altLang="zh-CN" dirty="0" smtClean="0"/>
              <a:t>此场景对存储的要求也不高，有安全威胁，非常适用链接克隆虚拟桌面。链接克隆共用一个只读的系统母盘，母盘中预装了电子阅览所需要应用软件，不会感染病毒、木马。用户登录使用时，上网、浏览产生的临时数据保存在差分盘中，即使差分盘中了病毒木马。只需要对虚拟机进行重启，差分盘即可清除，还原到系统的初始状态。管理员要</a:t>
            </a:r>
            <a:r>
              <a:rPr lang="zh-CN" altLang="en-US" dirty="0" smtClean="0"/>
              <a:t>对</a:t>
            </a:r>
            <a:r>
              <a:rPr lang="zh-CN" altLang="zh-CN" dirty="0" smtClean="0"/>
              <a:t>虚拟机需要升级、打补丁，只要更新母盘即可。</a:t>
            </a:r>
          </a:p>
          <a:p>
            <a:r>
              <a:rPr lang="zh-CN" altLang="zh-CN" dirty="0" smtClean="0"/>
              <a:t>为提高资源复用率，可使用以动态多用户方式（</a:t>
            </a:r>
            <a:r>
              <a:rPr lang="en-US" altLang="zh-CN" dirty="0" smtClean="0"/>
              <a:t>Pool</a:t>
            </a:r>
            <a:r>
              <a:rPr lang="zh-CN" altLang="zh-CN" dirty="0" smtClean="0"/>
              <a:t>）分配给用户。每个</a:t>
            </a:r>
            <a:r>
              <a:rPr lang="en-US" altLang="zh-CN" dirty="0" smtClean="0"/>
              <a:t>TC</a:t>
            </a:r>
            <a:r>
              <a:rPr lang="zh-CN" altLang="zh-CN" dirty="0" smtClean="0"/>
              <a:t>绑定固定的虚拟机账户，开机即可登录使用。流动的用户不用再输入帐户与密码，使用起来非常方便。</a:t>
            </a:r>
          </a:p>
          <a:p>
            <a:endParaRPr lang="zh-CN" altLang="en-US" dirty="0" smtClean="0"/>
          </a:p>
          <a:p>
            <a:endParaRPr lang="en-US" altLang="zh-CN"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90649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zh-CN" altLang="en-US"/>
          </a:p>
        </p:txBody>
      </p:sp>
      <p:sp>
        <p:nvSpPr>
          <p:cNvPr id="11" name="备注占位符 10"/>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808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zh-CN" dirty="0" smtClean="0"/>
              <a:t>对于链接克隆虚拟机，提供了手工强制还原功能，管理员可以强制把链接克隆虚拟机还原到最初状态。提供了系统更新操作，管理员可以统一对链接克隆虚拟机组中的虚拟机进行软件更新操作，完成链接克隆虚拟机的系统母卷更新。</a:t>
            </a:r>
          </a:p>
          <a:p>
            <a:endParaRPr lang="zh-CN" altLang="en-US" dirty="0"/>
          </a:p>
        </p:txBody>
      </p:sp>
    </p:spTree>
    <p:extLst>
      <p:ext uri="{BB962C8B-B14F-4D97-AF65-F5344CB8AC3E}">
        <p14:creationId xmlns:p14="http://schemas.microsoft.com/office/powerpoint/2010/main" val="354771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78159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员工个人办公：完整复制</a:t>
            </a:r>
            <a:endParaRPr lang="en-US" altLang="zh-CN" smtClean="0"/>
          </a:p>
          <a:p>
            <a:r>
              <a:rPr lang="zh-CN" altLang="en-US" smtClean="0"/>
              <a:t>员工参加会议：链接克隆</a:t>
            </a:r>
            <a:endParaRPr lang="en-US" altLang="zh-CN" smtClean="0"/>
          </a:p>
          <a:p>
            <a:r>
              <a:rPr lang="zh-CN" altLang="zh-CN" smtClean="0"/>
              <a:t>会议室桌面的特点：</a:t>
            </a:r>
          </a:p>
          <a:p>
            <a:pPr lvl="0"/>
            <a:r>
              <a:rPr lang="zh-CN" altLang="zh-CN" smtClean="0"/>
              <a:t>典型用户：所有使用会议室电脑资源的用户。</a:t>
            </a:r>
          </a:p>
          <a:p>
            <a:pPr lvl="0"/>
            <a:r>
              <a:rPr lang="zh-CN" altLang="zh-CN" smtClean="0"/>
              <a:t>场景描述：会议开始前的共享资料准备，会议中的材料共享和演示投影，会议结束清除本地会议材料。</a:t>
            </a:r>
          </a:p>
          <a:p>
            <a:pPr lvl="0"/>
            <a:r>
              <a:rPr lang="zh-CN" altLang="zh-CN" smtClean="0"/>
              <a:t>场景特点：</a:t>
            </a:r>
          </a:p>
          <a:p>
            <a:pPr lvl="1"/>
            <a:r>
              <a:rPr lang="zh-CN" altLang="zh-CN" smtClean="0"/>
              <a:t>应用场景单一，主要是资料共享和投影。使用时间短，一般是</a:t>
            </a:r>
            <a:r>
              <a:rPr lang="en-US" altLang="zh-CN" smtClean="0"/>
              <a:t>2</a:t>
            </a:r>
            <a:r>
              <a:rPr lang="zh-CN" altLang="zh-CN" smtClean="0"/>
              <a:t>～</a:t>
            </a:r>
            <a:r>
              <a:rPr lang="en-US" altLang="zh-CN" smtClean="0"/>
              <a:t>4</a:t>
            </a:r>
            <a:r>
              <a:rPr lang="zh-CN" altLang="zh-CN" smtClean="0"/>
              <a:t>个小时。</a:t>
            </a:r>
          </a:p>
          <a:p>
            <a:pPr lvl="1"/>
            <a:r>
              <a:rPr lang="zh-CN" altLang="zh-CN" smtClean="0"/>
              <a:t>本地员工一般有自已的私有办公桌面，自己办公点和会议室存在一定的物理距离。</a:t>
            </a:r>
          </a:p>
          <a:p>
            <a:pPr lvl="1"/>
            <a:r>
              <a:rPr lang="zh-CN" altLang="zh-CN" smtClean="0"/>
              <a:t>异地性，出差员工没有办公桌面，临时使用，使用人频繁，需要保证其使用的桌面不保留前一个使用者的数据信息。</a:t>
            </a:r>
          </a:p>
          <a:p>
            <a:pPr lvl="1"/>
            <a:r>
              <a:rPr lang="zh-CN" altLang="zh-CN" smtClean="0"/>
              <a:t>对于本地员工在会议室开会，通过会议室的本地</a:t>
            </a:r>
            <a:r>
              <a:rPr lang="en-US" altLang="zh-CN" smtClean="0"/>
              <a:t>TC</a:t>
            </a:r>
            <a:r>
              <a:rPr lang="zh-CN" altLang="zh-CN" smtClean="0"/>
              <a:t>可以直接登录自已的私有桌面；开完会直接注销后即可。</a:t>
            </a:r>
          </a:p>
          <a:p>
            <a:pPr lvl="1"/>
            <a:r>
              <a:rPr lang="zh-CN" altLang="zh-CN" smtClean="0"/>
              <a:t>对于出差员工使用的桌面，采用链接克隆桌面，建立一个会议室虚拟桌面资池，以动态多用户方式（动态池）分配给用户。只需要会议室用户组与会议室虚拟桌面池绑定。出差员工每次使用登录时，系统随机分配一个可用的虚拟机，用户注销后，虚拟机被资源池回收，清除会议使用时残留数据。</a:t>
            </a:r>
          </a:p>
          <a:p>
            <a:endParaRPr lang="zh-CN" altLang="en-US" dirty="0"/>
          </a:p>
        </p:txBody>
      </p:sp>
      <p:sp>
        <p:nvSpPr>
          <p:cNvPr id="4" name="幻灯片图像占位符 3"/>
          <p:cNvSpPr>
            <a:spLocks noGrp="1" noRot="1" noChangeAspect="1"/>
          </p:cNvSpPr>
          <p:nvPr>
            <p:ph type="sldImg"/>
          </p:nvPr>
        </p:nvSpPr>
        <p:spPr/>
      </p:sp>
    </p:spTree>
    <p:extLst>
      <p:ext uri="{BB962C8B-B14F-4D97-AF65-F5344CB8AC3E}">
        <p14:creationId xmlns:p14="http://schemas.microsoft.com/office/powerpoint/2010/main" val="1602484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3531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65039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全内存桌面是运用</a:t>
            </a:r>
            <a:r>
              <a:rPr lang="en-US" altLang="zh-CN" dirty="0" smtClean="0"/>
              <a:t>IO Tailor</a:t>
            </a:r>
            <a:r>
              <a:rPr lang="zh-CN" altLang="en-US" dirty="0" smtClean="0"/>
              <a:t>技术，将虚拟机的系统盘数据，进行在线实时去重压缩后，全量放入内存；以此获得极高的读写存储</a:t>
            </a:r>
            <a:r>
              <a:rPr lang="en-US" altLang="zh-CN" dirty="0" smtClean="0"/>
              <a:t>IO</a:t>
            </a:r>
            <a:r>
              <a:rPr lang="zh-CN" altLang="en-US" dirty="0" smtClean="0"/>
              <a:t>性能。放入内存的数据不进行实时持久化，虚拟机关机或者服务器主机重启，虚拟机将恢复到初始状态。适用于如：学校教学、呼叫中心、</a:t>
            </a:r>
            <a:r>
              <a:rPr lang="en-US" altLang="zh-CN" dirty="0" smtClean="0"/>
              <a:t>CI</a:t>
            </a:r>
            <a:r>
              <a:rPr lang="zh-CN" altLang="en-US" dirty="0" smtClean="0"/>
              <a:t>等无状态任务型桌面场景。</a:t>
            </a:r>
            <a:endParaRPr lang="en-US" altLang="zh-CN" dirty="0" smtClean="0"/>
          </a:p>
          <a:p>
            <a:r>
              <a:rPr lang="zh-CN" altLang="en-US" dirty="0" smtClean="0"/>
              <a:t>全内存桌面方案，每个虚拟机共同拥有相同公共系统模版，差异化的系统数据经过去重处理后保存在一一对应的去重的系统卷中。其中模版备份保存在本地磁盘或共享存储中，供硬件下电后恢复上电时，恢复系统使用。</a:t>
            </a:r>
            <a:r>
              <a:rPr lang="en-US" altLang="zh-CN" dirty="0" smtClean="0"/>
              <a:t>ID</a:t>
            </a:r>
            <a:r>
              <a:rPr lang="zh-CN" altLang="en-US" dirty="0" smtClean="0"/>
              <a:t>盘和应急盘也保存在本地磁盘或共享存储中，分别用于关机还原恢复以及磁盘写满应急使用。全内存桌面支持统一虚拟机模板部署、统一完成模板更新和还原。同时支持动态池和静态池两种部署形态。</a:t>
            </a:r>
            <a:endParaRPr lang="en-US" altLang="zh-CN" dirty="0" smtClean="0"/>
          </a:p>
          <a:p>
            <a:endParaRPr lang="en-US" altLang="zh-CN" dirty="0" smtClean="0"/>
          </a:p>
          <a:p>
            <a:endParaRPr lang="zh-CN" altLang="en-US" dirty="0" smtClean="0"/>
          </a:p>
          <a:p>
            <a:endParaRPr lang="zh-CN" altLang="en-US" dirty="0"/>
          </a:p>
        </p:txBody>
      </p:sp>
    </p:spTree>
    <p:extLst>
      <p:ext uri="{BB962C8B-B14F-4D97-AF65-F5344CB8AC3E}">
        <p14:creationId xmlns:p14="http://schemas.microsoft.com/office/powerpoint/2010/main" val="26647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在</a:t>
            </a:r>
            <a:r>
              <a:rPr lang="en-US" altLang="zh-CN" dirty="0" smtClean="0"/>
              <a:t>VDI</a:t>
            </a:r>
            <a:r>
              <a:rPr lang="zh-CN" altLang="en-US" dirty="0" smtClean="0"/>
              <a:t>系统中，每个用户虚拟机的操作系统（如</a:t>
            </a:r>
            <a:r>
              <a:rPr lang="en-US" altLang="zh-CN" dirty="0" smtClean="0"/>
              <a:t>windows</a:t>
            </a:r>
            <a:r>
              <a:rPr lang="zh-CN" altLang="en-US" dirty="0" smtClean="0"/>
              <a:t>）和应用程序大多相同，因此系统盘数据相似程度非常高。一般的</a:t>
            </a:r>
            <a:r>
              <a:rPr lang="en-US" altLang="zh-CN" dirty="0" smtClean="0"/>
              <a:t>VDI</a:t>
            </a:r>
            <a:r>
              <a:rPr lang="zh-CN" altLang="en-US" dirty="0" smtClean="0"/>
              <a:t>系统中，多个用户的系统盘被重复存放在存储系统中，造成了大量的存储空间的浪费。</a:t>
            </a:r>
            <a:endParaRPr lang="en-US" altLang="zh-CN" dirty="0" smtClean="0"/>
          </a:p>
          <a:p>
            <a:r>
              <a:rPr lang="zh-CN" altLang="en-US" dirty="0" smtClean="0"/>
              <a:t>全内存桌面特性是将用户虚拟机的系统盘全量放到内存介质中，将内存作为系统盘的存储介质，极大提高了系统盘</a:t>
            </a:r>
            <a:r>
              <a:rPr lang="en-US" altLang="zh-CN" dirty="0" smtClean="0"/>
              <a:t>IO</a:t>
            </a:r>
            <a:r>
              <a:rPr lang="zh-CN" altLang="en-US" dirty="0" smtClean="0"/>
              <a:t>性能，百倍于普通磁盘的性能，很好的解决了“</a:t>
            </a:r>
            <a:r>
              <a:rPr lang="en-US" altLang="zh-CN" dirty="0" smtClean="0"/>
              <a:t>IO</a:t>
            </a:r>
            <a:r>
              <a:rPr lang="zh-CN" altLang="en-US" dirty="0" smtClean="0"/>
              <a:t>风暴”的问题；同时采用基于内存的在线重删和实时压缩技术（简称</a:t>
            </a:r>
            <a:r>
              <a:rPr lang="en-US" altLang="zh-CN" dirty="0" smtClean="0"/>
              <a:t>IO Tailor</a:t>
            </a:r>
            <a:r>
              <a:rPr lang="zh-CN" altLang="en-US" dirty="0" smtClean="0"/>
              <a:t>技术），将多个用户虚拟机的系统盘进行去重压缩，大大缩减了数据占用空间，去重率可达</a:t>
            </a:r>
            <a:r>
              <a:rPr lang="en-US" altLang="zh-CN" dirty="0" smtClean="0"/>
              <a:t>90%</a:t>
            </a:r>
            <a:r>
              <a:rPr lang="zh-CN" altLang="en-US" dirty="0" smtClean="0"/>
              <a:t>以上。</a:t>
            </a:r>
            <a:endParaRPr lang="en-US" altLang="zh-CN" dirty="0" smtClean="0"/>
          </a:p>
          <a:p>
            <a:r>
              <a:rPr lang="zh-CN" altLang="en-US" dirty="0" smtClean="0"/>
              <a:t>方案优势说明：</a:t>
            </a:r>
            <a:endParaRPr lang="en-US" altLang="zh-CN" dirty="0" smtClean="0"/>
          </a:p>
          <a:p>
            <a:pPr lvl="1">
              <a:lnSpc>
                <a:spcPct val="120000"/>
              </a:lnSpc>
            </a:pPr>
            <a:r>
              <a:rPr lang="zh-CN" altLang="en-US" sz="1100" dirty="0" smtClean="0"/>
              <a:t>全内存极速桌面除了具备链接克隆桌面的优势，还有极高的读写性能。启动，重启虚拟机都非常快。 </a:t>
            </a:r>
          </a:p>
          <a:p>
            <a:pPr lvl="1">
              <a:lnSpc>
                <a:spcPct val="120000"/>
              </a:lnSpc>
            </a:pPr>
            <a:r>
              <a:rPr lang="zh-CN" altLang="en-US" sz="1100" dirty="0" smtClean="0"/>
              <a:t>管理员支持统一虚拟机模板部署、统一完成模板更新和还原。</a:t>
            </a:r>
          </a:p>
          <a:p>
            <a:pPr lvl="1">
              <a:lnSpc>
                <a:spcPct val="120000"/>
              </a:lnSpc>
            </a:pPr>
            <a:r>
              <a:rPr lang="zh-CN" altLang="en-US" sz="1100" dirty="0" smtClean="0"/>
              <a:t>全内存桌面云创建速度快；支持快速批量创建和发放虚拟机。</a:t>
            </a:r>
          </a:p>
          <a:p>
            <a:pPr lvl="1"/>
            <a:endParaRPr lang="en-US" altLang="zh-CN" dirty="0" smtClean="0"/>
          </a:p>
          <a:p>
            <a:endParaRPr lang="zh-CN" altLang="en-US" dirty="0"/>
          </a:p>
        </p:txBody>
      </p:sp>
    </p:spTree>
    <p:extLst>
      <p:ext uri="{BB962C8B-B14F-4D97-AF65-F5344CB8AC3E}">
        <p14:creationId xmlns:p14="http://schemas.microsoft.com/office/powerpoint/2010/main" val="429482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81784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978442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6692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0160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86993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082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51055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0472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09166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98005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47856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91450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782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55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6722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1262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16475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HDA</a:t>
            </a:r>
            <a:r>
              <a:rPr lang="zh-CN" altLang="en-US" dirty="0" smtClean="0"/>
              <a:t>组件安装完毕后需要重启计算机。</a:t>
            </a:r>
            <a:endParaRPr lang="en-US" altLang="zh-CN" dirty="0" smtClean="0"/>
          </a:p>
          <a:p>
            <a:r>
              <a:rPr lang="zh-CN" altLang="en-US" dirty="0" smtClean="0"/>
              <a:t>系统初始化主要内容：</a:t>
            </a:r>
            <a:endParaRPr lang="en-US" altLang="zh-CN" dirty="0" smtClean="0"/>
          </a:p>
          <a:p>
            <a:pPr lvl="1"/>
            <a:r>
              <a:rPr lang="zh-CN" altLang="en-US" dirty="0" smtClean="0"/>
              <a:t>系统减肥：关闭系统还原、关闭系统休眠，转移虚拟内存页面文件到其他盘，卸载不用的</a:t>
            </a:r>
            <a:r>
              <a:rPr lang="en-US" altLang="zh-CN" dirty="0" smtClean="0"/>
              <a:t>Windows</a:t>
            </a:r>
            <a:r>
              <a:rPr lang="zh-CN" altLang="en-US" dirty="0" smtClean="0"/>
              <a:t>组件，关闭内存转储</a:t>
            </a:r>
            <a:endParaRPr lang="en-US" altLang="zh-CN" dirty="0" smtClean="0"/>
          </a:p>
          <a:p>
            <a:pPr lvl="1"/>
            <a:r>
              <a:rPr lang="zh-CN" altLang="en-US" dirty="0" smtClean="0"/>
              <a:t>更改系统硬件驱动：更改系统组策略，更改</a:t>
            </a:r>
            <a:r>
              <a:rPr lang="en-US" altLang="zh-CN" dirty="0" smtClean="0"/>
              <a:t>IDE</a:t>
            </a:r>
            <a:r>
              <a:rPr lang="zh-CN" altLang="en-US" dirty="0" smtClean="0"/>
              <a:t>驱动器及计算机驱动</a:t>
            </a:r>
            <a:endParaRPr lang="en-US" altLang="zh-CN" dirty="0" smtClean="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lang="zh-CN" altLang="en-US" dirty="0" smtClean="0"/>
              <a:t>增加电源补丁，让系统启动的时候自动检测电源。</a:t>
            </a: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1711387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dirty="0" smtClean="0"/>
          </a:p>
        </p:txBody>
      </p:sp>
    </p:spTree>
    <p:extLst>
      <p:ext uri="{BB962C8B-B14F-4D97-AF65-F5344CB8AC3E}">
        <p14:creationId xmlns:p14="http://schemas.microsoft.com/office/powerpoint/2010/main" val="708013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smtClean="0"/>
              <a:t>Windows</a:t>
            </a:r>
            <a:r>
              <a:rPr lang="zh-CN" altLang="en-US" dirty="0" smtClean="0"/>
              <a:t>安装的过程，系统安装到某个步骤，</a:t>
            </a:r>
            <a:r>
              <a:rPr lang="en-US" altLang="zh-CN" dirty="0" smtClean="0"/>
              <a:t>Windows</a:t>
            </a:r>
            <a:r>
              <a:rPr lang="zh-CN" altLang="en-US" dirty="0" smtClean="0"/>
              <a:t>会重启然后进入</a:t>
            </a:r>
            <a:r>
              <a:rPr lang="en-US" altLang="zh-CN" dirty="0" smtClean="0"/>
              <a:t>Windows</a:t>
            </a:r>
            <a:r>
              <a:rPr lang="zh-CN" altLang="en-US" dirty="0" smtClean="0"/>
              <a:t>界面，继续安装后面的</a:t>
            </a:r>
            <a:r>
              <a:rPr lang="en-US" altLang="zh-CN" dirty="0" smtClean="0"/>
              <a:t>Windows</a:t>
            </a:r>
            <a:r>
              <a:rPr lang="zh-CN" altLang="en-US" dirty="0" smtClean="0"/>
              <a:t>组件以及配置网络、用户、</a:t>
            </a:r>
            <a:r>
              <a:rPr lang="en-US" altLang="zh-CN" dirty="0" smtClean="0"/>
              <a:t>CDKEY</a:t>
            </a:r>
            <a:r>
              <a:rPr lang="zh-CN" altLang="en-US" dirty="0" smtClean="0"/>
              <a:t>等，这个过程大概</a:t>
            </a:r>
            <a:r>
              <a:rPr lang="en-US" altLang="zh-CN" dirty="0" smtClean="0"/>
              <a:t>10</a:t>
            </a:r>
            <a:r>
              <a:rPr lang="zh-CN" altLang="en-US" dirty="0" smtClean="0"/>
              <a:t>分钟左右；可以理解系统封装就是把一个装好的系统还原到前面说的这个步骤，这样这个系统再次启动的时候就会重新进行那些组件安装、网络配置之类的初始部署工作。</a:t>
            </a:r>
            <a:endParaRPr lang="zh-CN" altLang="en-US" dirty="0"/>
          </a:p>
        </p:txBody>
      </p:sp>
    </p:spTree>
    <p:extLst>
      <p:ext uri="{BB962C8B-B14F-4D97-AF65-F5344CB8AC3E}">
        <p14:creationId xmlns:p14="http://schemas.microsoft.com/office/powerpoint/2010/main" val="3447762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err="1" smtClean="0"/>
              <a:t>Sysprep</a:t>
            </a:r>
            <a:r>
              <a:rPr lang="en-US" altLang="zh-CN" dirty="0" smtClean="0"/>
              <a:t> </a:t>
            </a:r>
            <a:r>
              <a:rPr lang="zh-CN" altLang="en-US" dirty="0" smtClean="0"/>
              <a:t>可以从已安装的 </a:t>
            </a:r>
            <a:r>
              <a:rPr lang="en-US" altLang="zh-CN" dirty="0" smtClean="0"/>
              <a:t>Windows </a:t>
            </a:r>
            <a:r>
              <a:rPr lang="zh-CN" altLang="en-US" dirty="0" smtClean="0"/>
              <a:t>映像删除所有系统特定的信息，其中包括计算机安全标识符 </a:t>
            </a:r>
            <a:r>
              <a:rPr lang="en-US" altLang="zh-CN" dirty="0" smtClean="0"/>
              <a:t>(SID)</a:t>
            </a:r>
            <a:r>
              <a:rPr lang="zh-CN" altLang="en-US" dirty="0" smtClean="0"/>
              <a:t>，然后可以通过组织捕获和安装 </a:t>
            </a:r>
            <a:r>
              <a:rPr lang="en-US" altLang="zh-CN" dirty="0" smtClean="0"/>
              <a:t>Windows </a:t>
            </a:r>
            <a:r>
              <a:rPr lang="zh-CN" altLang="en-US" dirty="0" smtClean="0"/>
              <a:t>安装。</a:t>
            </a:r>
          </a:p>
          <a:p>
            <a:r>
              <a:rPr lang="zh-CN" altLang="en-US" dirty="0" smtClean="0"/>
              <a:t>使用审核模式可以安装第三方应用程序和设备驱动器，以及测试计算机的功能。</a:t>
            </a:r>
          </a:p>
          <a:p>
            <a:r>
              <a:rPr lang="zh-CN" altLang="en-US" dirty="0" smtClean="0"/>
              <a:t>将 </a:t>
            </a:r>
            <a:r>
              <a:rPr lang="en-US" altLang="zh-CN" dirty="0" smtClean="0"/>
              <a:t>Windows </a:t>
            </a:r>
            <a:r>
              <a:rPr lang="zh-CN" altLang="en-US" dirty="0" smtClean="0"/>
              <a:t>安装配置为下次启动计算机时进入“欢迎使用 </a:t>
            </a:r>
            <a:r>
              <a:rPr lang="en-US" altLang="zh-CN" dirty="0" smtClean="0"/>
              <a:t>Windows”</a:t>
            </a:r>
            <a:r>
              <a:rPr lang="zh-CN" altLang="en-US" dirty="0" smtClean="0"/>
              <a:t>，通常，在将计算机交付至客户之前将系统配置为启动时立即进入“欢迎使用 </a:t>
            </a:r>
            <a:r>
              <a:rPr lang="en-US" altLang="zh-CN" dirty="0" smtClean="0"/>
              <a:t>Windows”</a:t>
            </a:r>
            <a:r>
              <a:rPr lang="zh-CN" altLang="en-US" dirty="0" smtClean="0"/>
              <a:t>。</a:t>
            </a:r>
          </a:p>
          <a:p>
            <a:r>
              <a:rPr lang="en-US" altLang="zh-CN" dirty="0" err="1" smtClean="0"/>
              <a:t>Sysprep</a:t>
            </a:r>
            <a:r>
              <a:rPr lang="en-US" altLang="zh-CN" dirty="0" smtClean="0"/>
              <a:t> </a:t>
            </a:r>
            <a:r>
              <a:rPr lang="zh-CN" altLang="en-US" dirty="0" smtClean="0"/>
              <a:t>最多可以重置 </a:t>
            </a:r>
            <a:r>
              <a:rPr lang="en-US" altLang="zh-CN" dirty="0" smtClean="0"/>
              <a:t>Windows </a:t>
            </a:r>
            <a:r>
              <a:rPr lang="zh-CN" altLang="en-US" dirty="0" smtClean="0"/>
              <a:t>产品激活三次。</a:t>
            </a:r>
            <a:endParaRPr lang="en-US" altLang="zh-CN" dirty="0" smtClean="0"/>
          </a:p>
          <a:p>
            <a:endParaRPr lang="zh-CN" altLang="en-US" dirty="0" smtClean="0"/>
          </a:p>
        </p:txBody>
      </p:sp>
    </p:spTree>
    <p:extLst>
      <p:ext uri="{BB962C8B-B14F-4D97-AF65-F5344CB8AC3E}">
        <p14:creationId xmlns:p14="http://schemas.microsoft.com/office/powerpoint/2010/main" val="715554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smtClean="0"/>
          </a:p>
        </p:txBody>
      </p:sp>
    </p:spTree>
    <p:extLst>
      <p:ext uri="{BB962C8B-B14F-4D97-AF65-F5344CB8AC3E}">
        <p14:creationId xmlns:p14="http://schemas.microsoft.com/office/powerpoint/2010/main" val="1824582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27527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23282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4663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21253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12539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5555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03838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833259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853843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1603181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6955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65406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4088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注：先了解创建虚拟机时的几个名词，便于于理解后面创建虚拟机</a:t>
            </a:r>
            <a:endParaRPr lang="en-US" altLang="zh-CN" dirty="0" smtClean="0"/>
          </a:p>
          <a:p>
            <a:r>
              <a:rPr lang="zh-CN" altLang="en-US" dirty="0" smtClean="0"/>
              <a:t>创建虚拟机时，根据不同的场景需创建不同类型的虚拟机分配给不同类型的用户</a:t>
            </a:r>
            <a:endParaRPr lang="en-US" altLang="zh-CN" dirty="0" smtClean="0"/>
          </a:p>
          <a:p>
            <a:r>
              <a:rPr lang="zh-CN" altLang="en-US" dirty="0" smtClean="0"/>
              <a:t>虚拟机组和桌面组有一定的关系，“链接克隆”虚拟机组对应“动态池”，“静态池”桌面组，“完整复制”虚拟机组对应“专有”桌面组</a:t>
            </a:r>
            <a:endParaRPr lang="en-US" altLang="zh-CN" dirty="0" smtClean="0"/>
          </a:p>
          <a:p>
            <a:r>
              <a:rPr lang="zh-CN" altLang="en-US" dirty="0" smtClean="0"/>
              <a:t>创建虚拟机时将虚拟机添加到指定的虚拟机组中</a:t>
            </a:r>
            <a:endParaRPr lang="en-US" altLang="zh-CN" dirty="0" smtClean="0"/>
          </a:p>
          <a:p>
            <a:r>
              <a:rPr lang="zh-CN" altLang="en-US" dirty="0" smtClean="0"/>
              <a:t>分配虚拟机时将虚拟机添加到指定的桌面组中</a:t>
            </a:r>
            <a:endParaRPr lang="en-US" altLang="zh-CN" dirty="0" smtClean="0"/>
          </a:p>
          <a:p>
            <a:endParaRPr lang="zh-CN" altLang="en-US" dirty="0" smtClean="0"/>
          </a:p>
          <a:p>
            <a:endParaRPr lang="zh-CN" altLang="en-US" dirty="0"/>
          </a:p>
        </p:txBody>
      </p:sp>
    </p:spTree>
    <p:extLst>
      <p:ext uri="{BB962C8B-B14F-4D97-AF65-F5344CB8AC3E}">
        <p14:creationId xmlns:p14="http://schemas.microsoft.com/office/powerpoint/2010/main" val="382945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91986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zh-CN" dirty="0" smtClean="0"/>
              <a:t>链接克隆池化桌面支持两种：动态池与静态池。</a:t>
            </a:r>
          </a:p>
          <a:p>
            <a:pPr lvl="1"/>
            <a:r>
              <a:rPr lang="zh-CN" altLang="zh-CN" dirty="0" smtClean="0"/>
              <a:t>动态池，是一组用户对应一个桌面池，用户与桌面池中的</a:t>
            </a:r>
            <a:r>
              <a:rPr lang="en-US" altLang="zh-CN" dirty="0" smtClean="0"/>
              <a:t>VM</a:t>
            </a:r>
            <a:r>
              <a:rPr lang="zh-CN" altLang="zh-CN" dirty="0" smtClean="0"/>
              <a:t>，不是固定的分配关系；只要是就绪态的</a:t>
            </a:r>
            <a:r>
              <a:rPr lang="en-US" altLang="zh-CN" dirty="0" smtClean="0"/>
              <a:t>VM</a:t>
            </a:r>
            <a:r>
              <a:rPr lang="zh-CN" altLang="zh-CN" dirty="0" smtClean="0"/>
              <a:t>，每个用户都有可能登录使用其中的一台。</a:t>
            </a:r>
          </a:p>
          <a:p>
            <a:pPr lvl="1"/>
            <a:r>
              <a:rPr lang="zh-CN" altLang="zh-CN" dirty="0" smtClean="0"/>
              <a:t>静态池，是一组用户对应一个桌面池，最开始每个用户与桌面池中的</a:t>
            </a:r>
            <a:r>
              <a:rPr lang="en-US" altLang="zh-CN" dirty="0" smtClean="0"/>
              <a:t>VM</a:t>
            </a:r>
            <a:r>
              <a:rPr lang="zh-CN" altLang="zh-CN" dirty="0" smtClean="0"/>
              <a:t>没有固定的分配关系，但处于就绪态的</a:t>
            </a:r>
            <a:r>
              <a:rPr lang="en-US" altLang="zh-CN" dirty="0" smtClean="0"/>
              <a:t>VM</a:t>
            </a:r>
            <a:r>
              <a:rPr lang="zh-CN" altLang="zh-CN" dirty="0" smtClean="0"/>
              <a:t>首次被某用户登录使用后，该用户与此</a:t>
            </a:r>
            <a:r>
              <a:rPr lang="en-US" altLang="zh-CN" dirty="0" smtClean="0"/>
              <a:t>VM</a:t>
            </a:r>
            <a:r>
              <a:rPr lang="zh-CN" altLang="zh-CN" dirty="0" smtClean="0"/>
              <a:t>的分配关系才固定下来，后续该用户再使用此桌面池中的</a:t>
            </a:r>
            <a:r>
              <a:rPr lang="en-US" altLang="zh-CN" dirty="0" smtClean="0"/>
              <a:t>VM</a:t>
            </a:r>
            <a:r>
              <a:rPr lang="zh-CN" altLang="zh-CN" dirty="0" smtClean="0"/>
              <a:t>，还是前次登录使用过的那台。</a:t>
            </a:r>
            <a:endParaRPr lang="en-US" altLang="zh-CN" dirty="0" smtClean="0"/>
          </a:p>
          <a:p>
            <a:r>
              <a:rPr lang="zh-CN" altLang="zh-CN" dirty="0" smtClean="0"/>
              <a:t>对于链接克隆池化桌面，提供了系统关机自动还原功能，管理员可以根据需要，配置桌面组是否需要支持系统关机自动还原；如果需要支持系统重启自动还原或系统注销自动还原，则需要在做链接克隆模板时，通过修改虚拟机操作系统的策略，把重启、注销操作，转化为关机操作来间接支持。</a:t>
            </a:r>
            <a:endParaRPr lang="en-US" altLang="zh-CN" dirty="0" smtClean="0"/>
          </a:p>
          <a:p>
            <a:r>
              <a:rPr lang="zh-CN" altLang="zh-CN" dirty="0" smtClean="0"/>
              <a:t>对应的池化桌面组，提供了虚拟机预启动功能，支持管理员配置在不同高低峰时间段内预启动保持一定数量空闲虚拟机数处于就绪态，来及时响应新用户的登录，既兼顾节能减排，又提升用户体验；另外，池化桌面组还能配置后端备用虚拟机组，当池中桌面不够时，能及时从后端备用虚拟机组中，自动补充虚拟机进来。</a:t>
            </a:r>
          </a:p>
          <a:p>
            <a:endParaRPr lang="zh-CN" altLang="en-US" dirty="0" smtClean="0"/>
          </a:p>
          <a:p>
            <a:endParaRPr lang="zh-CN" altLang="en-US" dirty="0"/>
          </a:p>
        </p:txBody>
      </p:sp>
    </p:spTree>
    <p:extLst>
      <p:ext uri="{BB962C8B-B14F-4D97-AF65-F5344CB8AC3E}">
        <p14:creationId xmlns:p14="http://schemas.microsoft.com/office/powerpoint/2010/main" val="31352439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700268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46588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kern="0" dirty="0" smtClean="0">
                <a:latin typeface="+mn-ea"/>
              </a:rPr>
              <a:t>管理员需要选择必选项，虚拟机命名规则和域；可以根据需要选择</a:t>
            </a:r>
            <a:r>
              <a:rPr lang="en-US" altLang="zh-CN" kern="0" dirty="0" smtClean="0"/>
              <a:t>OU</a:t>
            </a:r>
            <a:r>
              <a:rPr lang="zh-CN" altLang="en-US" kern="0" dirty="0" smtClean="0">
                <a:latin typeface="+mn-ea"/>
              </a:rPr>
              <a:t>或者启动</a:t>
            </a:r>
            <a:r>
              <a:rPr lang="en-US" altLang="zh-CN" kern="0" dirty="0" smtClean="0"/>
              <a:t>Windows</a:t>
            </a:r>
            <a:r>
              <a:rPr lang="zh-CN" altLang="en-US" kern="0" dirty="0" smtClean="0">
                <a:latin typeface="+mn-ea"/>
              </a:rPr>
              <a:t>激活。</a:t>
            </a:r>
          </a:p>
          <a:p>
            <a:endParaRPr lang="zh-CN" altLang="en-US" dirty="0"/>
          </a:p>
        </p:txBody>
      </p:sp>
    </p:spTree>
    <p:extLst>
      <p:ext uri="{BB962C8B-B14F-4D97-AF65-F5344CB8AC3E}">
        <p14:creationId xmlns:p14="http://schemas.microsoft.com/office/powerpoint/2010/main" val="30857419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桌面组（完整复制）</a:t>
            </a:r>
            <a:r>
              <a:rPr lang="en-US" altLang="zh-CN" dirty="0" smtClean="0"/>
              <a:t>- </a:t>
            </a:r>
            <a:r>
              <a:rPr lang="zh-CN" altLang="en-US" dirty="0" smtClean="0"/>
              <a:t>桌面组类型（专有）</a:t>
            </a:r>
            <a:r>
              <a:rPr lang="en-US" altLang="zh-CN" dirty="0" smtClean="0"/>
              <a:t>-</a:t>
            </a:r>
            <a:r>
              <a:rPr lang="zh-CN" altLang="en-US" dirty="0" smtClean="0"/>
              <a:t>分配类型（单用户</a:t>
            </a:r>
            <a:r>
              <a:rPr lang="en-US" altLang="zh-CN" dirty="0" smtClean="0"/>
              <a:t>/</a:t>
            </a:r>
            <a:r>
              <a:rPr lang="zh-CN" altLang="en-US" dirty="0" smtClean="0"/>
              <a:t>静态多用户）</a:t>
            </a:r>
            <a:endParaRPr lang="en-US" altLang="zh-CN" dirty="0" smtClean="0"/>
          </a:p>
          <a:p>
            <a:r>
              <a:rPr lang="zh-CN" altLang="en-US" dirty="0" smtClean="0"/>
              <a:t>桌面组（链接克隆）</a:t>
            </a:r>
            <a:r>
              <a:rPr lang="en-US" altLang="zh-CN" dirty="0" smtClean="0"/>
              <a:t>-</a:t>
            </a:r>
            <a:r>
              <a:rPr lang="zh-CN" altLang="en-US" baseline="0" dirty="0" smtClean="0"/>
              <a:t> 桌面组类型（静态池</a:t>
            </a:r>
            <a:r>
              <a:rPr lang="en-US" altLang="zh-CN" baseline="0" dirty="0" smtClean="0"/>
              <a:t>/</a:t>
            </a:r>
            <a:r>
              <a:rPr lang="zh-CN" altLang="en-US" baseline="0" dirty="0" smtClean="0"/>
              <a:t>动态池）</a:t>
            </a:r>
            <a:endParaRPr lang="en-US" altLang="zh-CN" baseline="0" dirty="0" smtClean="0"/>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kern="0" dirty="0" smtClean="0">
                <a:latin typeface="+mn-ea"/>
              </a:rPr>
              <a:t>管理员为创建好的虚拟机指定用户。</a:t>
            </a:r>
            <a:endParaRPr lang="en-US" altLang="zh-CN" dirty="0" smtClean="0"/>
          </a:p>
          <a:p>
            <a:endParaRPr lang="zh-CN" altLang="en-US" dirty="0"/>
          </a:p>
        </p:txBody>
      </p:sp>
    </p:spTree>
    <p:extLst>
      <p:ext uri="{BB962C8B-B14F-4D97-AF65-F5344CB8AC3E}">
        <p14:creationId xmlns:p14="http://schemas.microsoft.com/office/powerpoint/2010/main" val="19804531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a:defRPr/>
            </a:pPr>
            <a:r>
              <a:rPr lang="zh-CN" altLang="en-US" kern="0" dirty="0">
                <a:latin typeface="+mn-ea"/>
              </a:rPr>
              <a:t>管理员确认选择的参数，分配的人员是否正确，确认后提交即可。</a:t>
            </a:r>
          </a:p>
          <a:p>
            <a:pPr>
              <a:buFont typeface="Wingdings" panose="05000000000000000000" pitchFamily="2" charset="2"/>
              <a:buNone/>
              <a:defRPr/>
            </a:pPr>
            <a:endParaRPr lang="zh-CN" altLang="en-US" kern="0" dirty="0" smtClean="0">
              <a:latin typeface="+mn-ea"/>
            </a:endParaRPr>
          </a:p>
        </p:txBody>
      </p:sp>
    </p:spTree>
    <p:extLst>
      <p:ext uri="{BB962C8B-B14F-4D97-AF65-F5344CB8AC3E}">
        <p14:creationId xmlns:p14="http://schemas.microsoft.com/office/powerpoint/2010/main" val="3709027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19783236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defRPr/>
            </a:pPr>
            <a:endParaRPr lang="zh-CN" altLang="en-US" kern="0" dirty="0" smtClean="0">
              <a:latin typeface="+mn-ea"/>
            </a:endParaRPr>
          </a:p>
        </p:txBody>
      </p:sp>
    </p:spTree>
    <p:extLst>
      <p:ext uri="{BB962C8B-B14F-4D97-AF65-F5344CB8AC3E}">
        <p14:creationId xmlns:p14="http://schemas.microsoft.com/office/powerpoint/2010/main" val="1562995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70056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参考答案：</a:t>
            </a:r>
            <a:endParaRPr lang="en-US" altLang="zh-CN" dirty="0" smtClean="0"/>
          </a:p>
          <a:p>
            <a:pPr lvl="1"/>
            <a:r>
              <a:rPr lang="en-US" altLang="zh-CN" dirty="0" smtClean="0"/>
              <a:t>C</a:t>
            </a:r>
            <a:endParaRPr lang="en-US" altLang="zh-CN" dirty="0" smtClean="0"/>
          </a:p>
          <a:p>
            <a:pPr lvl="1"/>
            <a:r>
              <a:rPr lang="en-US" altLang="zh-CN" smtClean="0"/>
              <a:t>B</a:t>
            </a:r>
            <a:endParaRPr lang="en-US" altLang="zh-CN" dirty="0" smtClean="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247738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623150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213286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5365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70089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380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extLst>
              <p:ext uri="{D42A27DB-BD31-4B8C-83A1-F6EECF244321}">
                <p14:modId xmlns:p14="http://schemas.microsoft.com/office/powerpoint/2010/main" val="3577508034"/>
              </p:ext>
            </p:extLst>
          </p:nvPr>
        </p:nvGraphicFramePr>
        <p:xfrm>
          <a:off x="1007533" y="1254489"/>
          <a:ext cx="10464801" cy="1082675"/>
        </p:xfrm>
        <a:graphic>
          <a:graphicData uri="http://schemas.openxmlformats.org/drawingml/2006/table">
            <a:tbl>
              <a:tblPr/>
              <a:tblGrid>
                <a:gridCol w="3120249">
                  <a:extLst>
                    <a:ext uri="{9D8B030D-6E8A-4147-A177-3AD203B41FA5}">
                      <a16:colId xmlns:a16="http://schemas.microsoft.com/office/drawing/2014/main" xmlns="" val="20000"/>
                    </a:ext>
                  </a:extLst>
                </a:gridCol>
                <a:gridCol w="1968219">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gridCol w="2351997">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课程编码</a:t>
                      </a: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适用产品</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产品版本</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18" name="Group 21"/>
          <p:cNvGraphicFramePr>
            <a:graphicFrameLocks noGrp="1"/>
          </p:cNvGraphicFramePr>
          <p:nvPr userDrawn="1">
            <p:extLst>
              <p:ext uri="{D42A27DB-BD31-4B8C-83A1-F6EECF244321}">
                <p14:modId xmlns:p14="http://schemas.microsoft.com/office/powerpoint/2010/main" val="585112825"/>
              </p:ext>
            </p:extLst>
          </p:nvPr>
        </p:nvGraphicFramePr>
        <p:xfrm>
          <a:off x="1007533" y="2776901"/>
          <a:ext cx="10464800" cy="3038475"/>
        </p:xfrm>
        <a:graphic>
          <a:graphicData uri="http://schemas.openxmlformats.org/drawingml/2006/table">
            <a:tbl>
              <a:tblPr/>
              <a:tblGrid>
                <a:gridCol w="3120248">
                  <a:extLst>
                    <a:ext uri="{9D8B030D-6E8A-4147-A177-3AD203B41FA5}">
                      <a16:colId xmlns:a16="http://schemas.microsoft.com/office/drawing/2014/main" xmlns="" val="20000"/>
                    </a:ext>
                  </a:extLst>
                </a:gridCol>
                <a:gridCol w="1968219">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gridCol w="2351997">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时间</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headEnd/>
            <a:tailEnd/>
          </a:ln>
        </p:spPr>
        <p:txBody>
          <a:bodyPr lIns="78258" tIns="39127" rIns="78258" bIns="39127" anchor="ctr"/>
          <a:lstStyle/>
          <a:p>
            <a:pPr algn="l" defTabSz="1001624"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headEnd/>
            <a:tailEnd/>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1688" rtl="0" eaLnBrk="1" fontAlgn="base" latinLnBrk="0" hangingPunct="1">
              <a:lnSpc>
                <a:spcPct val="140000"/>
              </a:lnSpc>
              <a:spcBef>
                <a:spcPct val="30000"/>
              </a:spcBef>
              <a:spcAft>
                <a:spcPct val="0"/>
              </a:spcAft>
              <a:buClr>
                <a:srgbClr val="808080"/>
              </a:buClr>
              <a:buSzPct val="100000"/>
              <a:buFont typeface="+mj-lt"/>
              <a:buAutoNum type="arabicPeriod"/>
              <a:tabLst/>
              <a:defRPr sz="2000">
                <a:latin typeface="+mn-ea"/>
                <a:ea typeface="+mn-ea"/>
                <a:cs typeface="Arial" panose="020B0604020202020204" pitchFamily="34" charset="0"/>
              </a:defRPr>
            </a:lvl1pPr>
            <a:lvl2pPr marL="401637"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思考题</a:t>
            </a:r>
          </a:p>
        </p:txBody>
      </p:sp>
      <p:sp>
        <p:nvSpPr>
          <p:cNvPr id="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2"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9"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0"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1"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2"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3"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25"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26"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016224"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本节小结</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016224"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本章总结</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p>
        </p:txBody>
      </p:sp>
      <p:sp>
        <p:nvSpPr>
          <p:cNvPr id="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更多信息</a:t>
            </a:r>
          </a:p>
        </p:txBody>
      </p:sp>
      <p:sp>
        <p:nvSpPr>
          <p:cNvPr id="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学习推荐</a:t>
            </a: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a:extLst>
                <a:ext uri="{FF2B5EF4-FFF2-40B4-BE49-F238E27FC236}">
                  <a16:creationId xmlns="" xmlns:a16="http://schemas.microsoft.com/office/drawing/2014/main" id="{9D36E720-0E25-41AB-8346-B547D8B86001}"/>
                </a:ext>
              </a:extLst>
            </p:cNvPr>
            <p:cNvSpPr txBox="1">
              <a:spLocks noChangeArrowheads="1"/>
            </p:cNvSpPr>
            <p:nvPr/>
          </p:nvSpPr>
          <p:spPr bwMode="auto">
            <a:xfrm>
              <a:off x="4826327" y="3443951"/>
              <a:ext cx="3971726" cy="633121"/>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p>
          </p:txBody>
        </p:sp>
        <p:sp>
          <p:nvSpPr>
            <p:cNvPr id="6" name="Text Box 8">
              <a:extLst>
                <a:ext uri="{FF2B5EF4-FFF2-40B4-BE49-F238E27FC236}">
                  <a16:creationId xmlns="" xmlns:a16="http://schemas.microsoft.com/office/drawing/2014/main" id="{11ED55EC-FD16-4B98-B04D-4605D3C0D784}"/>
                </a:ext>
              </a:extLst>
            </p:cNvPr>
            <p:cNvSpPr txBox="1">
              <a:spLocks noChangeArrowheads="1"/>
            </p:cNvSpPr>
            <p:nvPr/>
          </p:nvSpPr>
          <p:spPr bwMode="auto">
            <a:xfrm>
              <a:off x="5820286" y="2503488"/>
              <a:ext cx="1735601" cy="910120"/>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extLst>
      <p:ext uri="{BB962C8B-B14F-4D97-AF65-F5344CB8AC3E}">
        <p14:creationId xmlns:p14="http://schemas.microsoft.com/office/powerpoint/2010/main" val="39710190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1688"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1688"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p>
        </p:txBody>
      </p:sp>
      <p:sp>
        <p:nvSpPr>
          <p:cNvPr id="7"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428" y="6500581"/>
            <a:ext cx="260474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ea"/>
                <a:ea typeface="+mn-ea"/>
                <a:cs typeface="Arial" pitchFamily="34" charset="0"/>
              </a:rPr>
              <a:t>版权所有</a:t>
            </a:r>
            <a:r>
              <a:rPr lang="en-US" altLang="zh-CN" sz="1200" baseline="0" dirty="0">
                <a:latin typeface="+mn-ea"/>
                <a:ea typeface="+mn-ea"/>
                <a:cs typeface="Arial" pitchFamily="34" charset="0"/>
              </a:rPr>
              <a:t>© </a:t>
            </a:r>
            <a:r>
              <a:rPr lang="en-US" altLang="zh-CN" sz="1200" baseline="0" dirty="0" smtClean="0">
                <a:latin typeface="+mn-ea"/>
                <a:ea typeface="+mn-ea"/>
                <a:cs typeface="Arial" pitchFamily="34" charset="0"/>
              </a:rPr>
              <a:t>2019 </a:t>
            </a:r>
            <a:r>
              <a:rPr lang="zh-CN" altLang="en-US" sz="1200" baseline="0" dirty="0">
                <a:latin typeface="+mn-ea"/>
                <a:ea typeface="+mn-ea"/>
                <a:cs typeface="Arial" pitchFamily="34" charset="0"/>
              </a:rPr>
              <a:t>华为技术有限公司</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algn="l" defTabSz="1001624" eaLnBrk="0" hangingPunct="0"/>
            <a:r>
              <a:rPr lang="zh-CN" altLang="en-US" sz="3500" b="1" dirty="0" smtClean="0">
                <a:solidFill>
                  <a:schemeClr val="tx1">
                    <a:lumMod val="75000"/>
                    <a:lumOff val="25000"/>
                  </a:schemeClr>
                </a:solidFill>
                <a:latin typeface="+mn-ea"/>
                <a:ea typeface="+mn-ea"/>
                <a:cs typeface="Arial" pitchFamily="34" charset="0"/>
              </a:rPr>
              <a:t>前言</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8"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9"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73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1688" rtl="0" eaLnBrk="1" fontAlgn="base" latinLnBrk="0" hangingPunct="1">
              <a:lnSpc>
                <a:spcPct val="140000"/>
              </a:lnSpc>
              <a:spcBef>
                <a:spcPct val="30000"/>
              </a:spcBef>
              <a:spcAft>
                <a:spcPct val="0"/>
              </a:spcAft>
              <a:buClr>
                <a:srgbClr val="808080"/>
              </a:buClr>
              <a:buSzPct val="60000"/>
              <a:buFont typeface="Wingdings" pitchFamily="2" charset="2"/>
              <a:buChar char="l"/>
              <a:tabLst/>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目标</a:t>
            </a:r>
            <a:endParaRPr lang="en-US" altLang="zh-CN" sz="3500" b="1" dirty="0">
              <a:solidFill>
                <a:schemeClr val="tx1">
                  <a:lumMod val="75000"/>
                  <a:lumOff val="25000"/>
                </a:schemeClr>
              </a:solidFill>
              <a:latin typeface="+mn-ea"/>
              <a:ea typeface="+mn-ea"/>
              <a:cs typeface="Arial" pitchFamily="34" charset="0"/>
            </a:endParaRPr>
          </a:p>
        </p:txBody>
      </p:sp>
      <p:sp>
        <p:nvSpPr>
          <p:cNvPr id="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2"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8"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9"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1688" rtl="0" eaLnBrk="1" fontAlgn="base" latinLnBrk="0" hangingPunct="1">
              <a:lnSpc>
                <a:spcPct val="140000"/>
              </a:lnSpc>
              <a:spcBef>
                <a:spcPct val="30000"/>
              </a:spcBef>
              <a:spcAft>
                <a:spcPct val="0"/>
              </a:spcAft>
              <a:buClr>
                <a:schemeClr val="tx1"/>
              </a:buClr>
              <a:buSzPct val="100000"/>
              <a:buFont typeface="+mj-lt"/>
              <a:buAutoNum type="arabicPeriod"/>
              <a:tabLst/>
              <a:defRPr>
                <a:latin typeface="+mn-ea"/>
                <a:ea typeface="+mn-ea"/>
                <a:cs typeface="Arial" panose="020B0604020202020204" pitchFamily="34" charset="0"/>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目录</a:t>
            </a:r>
            <a:endParaRPr lang="zh-CN" altLang="en-US" sz="3500" b="1" dirty="0">
              <a:solidFill>
                <a:schemeClr val="tx1">
                  <a:lumMod val="75000"/>
                  <a:lumOff val="25000"/>
                </a:schemeClr>
              </a:solidFill>
              <a:latin typeface="+mn-ea"/>
              <a:ea typeface="+mn-ea"/>
              <a:cs typeface="Arial" pitchFamily="34" charset="0"/>
            </a:endParaRPr>
          </a:p>
        </p:txBody>
      </p:sp>
      <p:sp>
        <p:nvSpPr>
          <p:cNvPr id="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8"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29"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30"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本节概述和学习目标</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p>
        </p:txBody>
      </p:sp>
    </p:spTree>
    <p:extLst>
      <p:ext uri="{BB962C8B-B14F-4D97-AF65-F5344CB8AC3E}">
        <p14:creationId xmlns:p14="http://schemas.microsoft.com/office/powerpoint/2010/main" val="20815685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宋体" pitchFamily="2" charset="-122"/>
            </a:endParaRPr>
          </a:p>
        </p:txBody>
      </p:sp>
      <p:sp>
        <p:nvSpPr>
          <p:cNvPr id="1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宋体"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916854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dirty="0"/>
              <a:t>单击此处编辑母版标题样式</a:t>
            </a:r>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Rectangle 69">
            <a:extLst>
              <a:ext uri="{FF2B5EF4-FFF2-40B4-BE49-F238E27FC236}">
                <a16:creationId xmlns:a16="http://schemas.microsoft.com/office/drawing/2014/main" xmlns="" id="{6ED2DBAA-9261-44D2-836C-78E5FB250BAC}"/>
              </a:ext>
            </a:extLst>
          </p:cNvPr>
          <p:cNvSpPr>
            <a:spLocks noChangeArrowheads="1"/>
          </p:cNvSpPr>
          <p:nvPr userDrawn="1"/>
        </p:nvSpPr>
        <p:spPr bwMode="auto">
          <a:xfrm>
            <a:off x="155340" y="6500581"/>
            <a:ext cx="673125"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lt"/>
                <a:ea typeface="黑体" panose="02010609060101010101" pitchFamily="49" charset="-122"/>
                <a:cs typeface="Arial" pitchFamily="34" charset="0"/>
              </a:rPr>
              <a:t>第</a:t>
            </a:r>
            <a:fld id="{2F2CF7F5-F178-4429-B6CA-28062DF31937}" type="slidenum">
              <a:rPr lang="en-US" altLang="zh-CN" sz="1200" smtClean="0">
                <a:latin typeface="+mn-lt"/>
                <a:ea typeface="黑体" panose="02010609060101010101" pitchFamily="49" charset="-122"/>
                <a:cs typeface="Arial" pitchFamily="34" charset="0"/>
              </a:rPr>
              <a:pPr defTabSz="801668" eaLnBrk="0" fontAlgn="base" hangingPunct="0">
                <a:defRPr/>
              </a:pPr>
              <a:t>‹#›</a:t>
            </a:fld>
            <a:r>
              <a:rPr lang="zh-CN" altLang="en-US" sz="1200" dirty="0">
                <a:latin typeface="+mn-lt"/>
                <a:ea typeface="黑体" panose="02010609060101010101" pitchFamily="49" charset="-122"/>
                <a:cs typeface="Arial" pitchFamily="34" charset="0"/>
              </a:rPr>
              <a:t>页</a:t>
            </a:r>
            <a:endParaRPr lang="en-US" altLang="zh-CN" sz="1200" dirty="0">
              <a:latin typeface="+mn-lt"/>
              <a:ea typeface="黑体" panose="02010609060101010101" pitchFamily="49" charset="-122"/>
              <a:cs typeface="Arial" pitchFamily="34" charset="0"/>
            </a:endParaRPr>
          </a:p>
        </p:txBody>
      </p:sp>
      <p:sp>
        <p:nvSpPr>
          <p:cNvPr id="13"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428" y="6500581"/>
            <a:ext cx="260474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p>
        </p:txBody>
      </p:sp>
      <p:pic>
        <p:nvPicPr>
          <p:cNvPr id="8" name="图片 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 id="2147483830" r:id="rId2"/>
    <p:sldLayoutId id="2147483846" r:id="rId3"/>
    <p:sldLayoutId id="2147483826" r:id="rId4"/>
    <p:sldLayoutId id="2147483848" r:id="rId5"/>
    <p:sldLayoutId id="2147483849" r:id="rId6"/>
    <p:sldLayoutId id="2147483874" r:id="rId7"/>
    <p:sldLayoutId id="2147483873" r:id="rId8"/>
    <p:sldLayoutId id="2147483863" r:id="rId9"/>
    <p:sldLayoutId id="2147483862" r:id="rId10"/>
    <p:sldLayoutId id="2147483851" r:id="rId11"/>
    <p:sldLayoutId id="2147483852" r:id="rId12"/>
    <p:sldLayoutId id="2147483850" r:id="rId13"/>
    <p:sldLayoutId id="2147483861" r:id="rId14"/>
    <p:sldLayoutId id="2147483866" r:id="rId15"/>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35" userDrawn="1">
          <p15:clr>
            <a:srgbClr val="F26B43"/>
          </p15:clr>
        </p15:guide>
        <p15:guide id="2" pos="7227" userDrawn="1">
          <p15:clr>
            <a:srgbClr val="F26B43"/>
          </p15:clr>
        </p15:guide>
        <p15:guide id="3" orient="horz" pos="777" userDrawn="1">
          <p15:clr>
            <a:srgbClr val="F26B43"/>
          </p15:clr>
        </p15:guide>
        <p15:guide id="4" orient="horz" pos="4020" userDrawn="1">
          <p15:clr>
            <a:srgbClr val="F26B43"/>
          </p15:clr>
        </p15:guide>
        <p15:guide id="6" orient="horz" pos="234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占位符 9"/>
          <p:cNvSpPr>
            <a:spLocks noGrp="1"/>
          </p:cNvSpPr>
          <p:nvPr>
            <p:ph type="body" sz="quarter" idx="17"/>
          </p:nvPr>
        </p:nvSpPr>
        <p:spPr/>
        <p:txBody>
          <a:bodyPr/>
          <a:lstStyle/>
          <a:p>
            <a:endParaRPr lang="zh-CN" altLang="en-US"/>
          </a:p>
        </p:txBody>
      </p:sp>
      <p:sp>
        <p:nvSpPr>
          <p:cNvPr id="11" name="文本占位符 10"/>
          <p:cNvSpPr>
            <a:spLocks noGrp="1"/>
          </p:cNvSpPr>
          <p:nvPr>
            <p:ph type="body" sz="quarter" idx="18"/>
          </p:nvPr>
        </p:nvSpPr>
        <p:spPr/>
        <p:txBody>
          <a:bodyPr/>
          <a:lstStyle/>
          <a:p>
            <a:r>
              <a:rPr lang="en-US" altLang="zh-CN" dirty="0" err="1" smtClean="0"/>
              <a:t>FusionAccess</a:t>
            </a:r>
            <a:endParaRPr lang="zh-CN" altLang="en-US" dirty="0"/>
          </a:p>
        </p:txBody>
      </p:sp>
      <p:sp>
        <p:nvSpPr>
          <p:cNvPr id="12" name="文本占位符 11"/>
          <p:cNvSpPr>
            <a:spLocks noGrp="1"/>
          </p:cNvSpPr>
          <p:nvPr>
            <p:ph type="body" sz="quarter" idx="19"/>
          </p:nvPr>
        </p:nvSpPr>
        <p:spPr/>
        <p:txBody>
          <a:bodyPr/>
          <a:lstStyle/>
          <a:p>
            <a:r>
              <a:rPr lang="en-US" altLang="zh-CN" dirty="0" smtClean="0"/>
              <a:t>6.2</a:t>
            </a:r>
            <a:endParaRPr lang="zh-CN" altLang="en-US" dirty="0"/>
          </a:p>
        </p:txBody>
      </p:sp>
      <p:sp>
        <p:nvSpPr>
          <p:cNvPr id="13" name="文本占位符 12"/>
          <p:cNvSpPr>
            <a:spLocks noGrp="1"/>
          </p:cNvSpPr>
          <p:nvPr>
            <p:ph type="body" sz="quarter" idx="20"/>
          </p:nvPr>
        </p:nvSpPr>
        <p:spPr/>
        <p:txBody>
          <a:bodyPr/>
          <a:lstStyle/>
          <a:p>
            <a:r>
              <a:rPr lang="en-US" altLang="zh-CN" dirty="0" smtClean="0"/>
              <a:t>V4.0</a:t>
            </a:r>
            <a:endParaRPr lang="zh-CN" altLang="en-US" dirty="0"/>
          </a:p>
        </p:txBody>
      </p:sp>
      <p:sp>
        <p:nvSpPr>
          <p:cNvPr id="3" name="文本占位符 2"/>
          <p:cNvSpPr>
            <a:spLocks noGrp="1"/>
          </p:cNvSpPr>
          <p:nvPr>
            <p:ph type="body" sz="quarter" idx="13"/>
          </p:nvPr>
        </p:nvSpPr>
        <p:spPr/>
        <p:txBody>
          <a:bodyPr/>
          <a:lstStyle/>
          <a:p>
            <a:r>
              <a:rPr lang="zh-CN" altLang="en-US" dirty="0"/>
              <a:t>许金龙</a:t>
            </a:r>
            <a:r>
              <a:rPr lang="en-US" altLang="zh-CN" smtClean="0"/>
              <a:t>/xWX655748</a:t>
            </a:r>
            <a:endParaRPr lang="zh-CN" altLang="en-US" dirty="0"/>
          </a:p>
        </p:txBody>
      </p:sp>
      <p:sp>
        <p:nvSpPr>
          <p:cNvPr id="4" name="文本占位符 3"/>
          <p:cNvSpPr>
            <a:spLocks noGrp="1"/>
          </p:cNvSpPr>
          <p:nvPr>
            <p:ph type="body" sz="quarter" idx="14"/>
          </p:nvPr>
        </p:nvSpPr>
        <p:spPr/>
        <p:txBody>
          <a:bodyPr/>
          <a:lstStyle/>
          <a:p>
            <a:r>
              <a:rPr lang="en-US" altLang="zh-CN" dirty="0" smtClean="0"/>
              <a:t>2019.05.20</a:t>
            </a:r>
            <a:endParaRPr lang="zh-CN" altLang="en-US" dirty="0"/>
          </a:p>
        </p:txBody>
      </p:sp>
      <p:sp>
        <p:nvSpPr>
          <p:cNvPr id="5" name="文本占位符 4"/>
          <p:cNvSpPr>
            <a:spLocks noGrp="1"/>
          </p:cNvSpPr>
          <p:nvPr>
            <p:ph type="body" sz="quarter" idx="15"/>
          </p:nvPr>
        </p:nvSpPr>
        <p:spPr/>
        <p:txBody>
          <a:bodyPr/>
          <a:lstStyle/>
          <a:p>
            <a:endParaRPr lang="zh-CN" altLang="en-US" dirty="0"/>
          </a:p>
        </p:txBody>
      </p:sp>
      <p:sp>
        <p:nvSpPr>
          <p:cNvPr id="6" name="文本占位符 5"/>
          <p:cNvSpPr>
            <a:spLocks noGrp="1"/>
          </p:cNvSpPr>
          <p:nvPr>
            <p:ph type="body" sz="quarter" idx="16"/>
          </p:nvPr>
        </p:nvSpPr>
        <p:spPr/>
        <p:txBody>
          <a:bodyPr/>
          <a:lstStyle/>
          <a:p>
            <a:r>
              <a:rPr lang="zh-CN" altLang="en-US" smtClean="0"/>
              <a:t>新开发</a:t>
            </a:r>
            <a:endParaRPr lang="zh-CN" altLang="en-US" dirty="0"/>
          </a:p>
        </p:txBody>
      </p:sp>
      <p:sp>
        <p:nvSpPr>
          <p:cNvPr id="14" name="文本占位符 13"/>
          <p:cNvSpPr>
            <a:spLocks noGrp="1"/>
          </p:cNvSpPr>
          <p:nvPr>
            <p:ph type="body" sz="quarter" idx="21"/>
          </p:nvPr>
        </p:nvSpPr>
        <p:spPr/>
        <p:txBody>
          <a:bodyPr/>
          <a:lstStyle/>
          <a:p>
            <a:endParaRPr lang="zh-CN" altLang="en-US"/>
          </a:p>
        </p:txBody>
      </p:sp>
      <p:sp>
        <p:nvSpPr>
          <p:cNvPr id="15" name="文本占位符 14"/>
          <p:cNvSpPr>
            <a:spLocks noGrp="1"/>
          </p:cNvSpPr>
          <p:nvPr>
            <p:ph type="body" sz="quarter" idx="22"/>
          </p:nvPr>
        </p:nvSpPr>
        <p:spPr/>
        <p:txBody>
          <a:bodyPr/>
          <a:lstStyle/>
          <a:p>
            <a:endParaRPr lang="zh-CN" altLang="en-US"/>
          </a:p>
        </p:txBody>
      </p:sp>
      <p:sp>
        <p:nvSpPr>
          <p:cNvPr id="16" name="文本占位符 15"/>
          <p:cNvSpPr>
            <a:spLocks noGrp="1"/>
          </p:cNvSpPr>
          <p:nvPr>
            <p:ph type="body" sz="quarter" idx="23"/>
          </p:nvPr>
        </p:nvSpPr>
        <p:spPr/>
        <p:txBody>
          <a:bodyPr/>
          <a:lstStyle/>
          <a:p>
            <a:endParaRPr lang="zh-CN" altLang="en-US"/>
          </a:p>
        </p:txBody>
      </p:sp>
      <p:sp>
        <p:nvSpPr>
          <p:cNvPr id="17" name="文本占位符 16"/>
          <p:cNvSpPr>
            <a:spLocks noGrp="1"/>
          </p:cNvSpPr>
          <p:nvPr>
            <p:ph type="body" sz="quarter" idx="24"/>
          </p:nvPr>
        </p:nvSpPr>
        <p:spPr/>
        <p:txBody>
          <a:bodyPr/>
          <a:lstStyle/>
          <a:p>
            <a:endParaRPr lang="zh-CN" altLang="en-US"/>
          </a:p>
        </p:txBody>
      </p:sp>
      <p:sp>
        <p:nvSpPr>
          <p:cNvPr id="18" name="文本占位符 17"/>
          <p:cNvSpPr>
            <a:spLocks noGrp="1"/>
          </p:cNvSpPr>
          <p:nvPr>
            <p:ph type="body" sz="quarter" idx="25"/>
          </p:nvPr>
        </p:nvSpPr>
        <p:spPr/>
        <p:txBody>
          <a:bodyPr/>
          <a:lstStyle/>
          <a:p>
            <a:endParaRPr lang="zh-CN" altLang="en-US"/>
          </a:p>
        </p:txBody>
      </p:sp>
      <p:sp>
        <p:nvSpPr>
          <p:cNvPr id="19" name="文本占位符 18"/>
          <p:cNvSpPr>
            <a:spLocks noGrp="1"/>
          </p:cNvSpPr>
          <p:nvPr>
            <p:ph type="body" sz="quarter" idx="26"/>
          </p:nvPr>
        </p:nvSpPr>
        <p:spPr/>
        <p:txBody>
          <a:bodyPr/>
          <a:lstStyle/>
          <a:p>
            <a:endParaRPr lang="zh-CN" altLang="en-US"/>
          </a:p>
        </p:txBody>
      </p:sp>
      <p:sp>
        <p:nvSpPr>
          <p:cNvPr id="20" name="文本占位符 19"/>
          <p:cNvSpPr>
            <a:spLocks noGrp="1"/>
          </p:cNvSpPr>
          <p:nvPr>
            <p:ph type="body" sz="quarter" idx="27"/>
          </p:nvPr>
        </p:nvSpPr>
        <p:spPr/>
        <p:txBody>
          <a:bodyPr/>
          <a:lstStyle/>
          <a:p>
            <a:endParaRPr lang="zh-CN" altLang="en-US"/>
          </a:p>
        </p:txBody>
      </p:sp>
      <p:sp>
        <p:nvSpPr>
          <p:cNvPr id="21" name="文本占位符 20"/>
          <p:cNvSpPr>
            <a:spLocks noGrp="1"/>
          </p:cNvSpPr>
          <p:nvPr>
            <p:ph type="body" sz="quarter" idx="28"/>
          </p:nvPr>
        </p:nvSpPr>
        <p:spPr/>
        <p:txBody>
          <a:bodyPr/>
          <a:lstStyle/>
          <a:p>
            <a:endParaRPr lang="zh-CN" altLang="en-US"/>
          </a:p>
        </p:txBody>
      </p:sp>
      <p:sp>
        <p:nvSpPr>
          <p:cNvPr id="22" name="文本占位符 21"/>
          <p:cNvSpPr>
            <a:spLocks noGrp="1"/>
          </p:cNvSpPr>
          <p:nvPr>
            <p:ph type="body" sz="quarter" idx="29"/>
          </p:nvPr>
        </p:nvSpPr>
        <p:spPr/>
        <p:txBody>
          <a:bodyPr/>
          <a:lstStyle/>
          <a:p>
            <a:endParaRPr lang="zh-CN" altLang="en-US"/>
          </a:p>
        </p:txBody>
      </p:sp>
      <p:sp>
        <p:nvSpPr>
          <p:cNvPr id="23" name="文本占位符 22"/>
          <p:cNvSpPr>
            <a:spLocks noGrp="1"/>
          </p:cNvSpPr>
          <p:nvPr>
            <p:ph type="body" sz="quarter" idx="30"/>
          </p:nvPr>
        </p:nvSpPr>
        <p:spPr/>
        <p:txBody>
          <a:bodyPr/>
          <a:lstStyle/>
          <a:p>
            <a:endParaRPr lang="zh-CN" altLang="en-US"/>
          </a:p>
        </p:txBody>
      </p:sp>
      <p:sp>
        <p:nvSpPr>
          <p:cNvPr id="24" name="文本占位符 23"/>
          <p:cNvSpPr>
            <a:spLocks noGrp="1"/>
          </p:cNvSpPr>
          <p:nvPr>
            <p:ph type="body" sz="quarter" idx="31"/>
          </p:nvPr>
        </p:nvSpPr>
        <p:spPr/>
        <p:txBody>
          <a:bodyPr/>
          <a:lstStyle/>
          <a:p>
            <a:endParaRPr lang="zh-CN" altLang="en-US"/>
          </a:p>
        </p:txBody>
      </p:sp>
      <p:sp>
        <p:nvSpPr>
          <p:cNvPr id="25" name="文本占位符 24"/>
          <p:cNvSpPr>
            <a:spLocks noGrp="1"/>
          </p:cNvSpPr>
          <p:nvPr>
            <p:ph type="body" sz="quarter" idx="32"/>
          </p:nvPr>
        </p:nvSpPr>
        <p:spPr/>
        <p:txBody>
          <a:bodyPr/>
          <a:lstStyle/>
          <a:p>
            <a:endParaRPr lang="zh-CN" altLang="en-US"/>
          </a:p>
        </p:txBody>
      </p:sp>
      <p:sp>
        <p:nvSpPr>
          <p:cNvPr id="26" name="文本占位符 25"/>
          <p:cNvSpPr>
            <a:spLocks noGrp="1"/>
          </p:cNvSpPr>
          <p:nvPr>
            <p:ph type="body" sz="quarter" idx="33"/>
          </p:nvPr>
        </p:nvSpPr>
        <p:spPr/>
        <p:txBody>
          <a:bodyPr/>
          <a:lstStyle/>
          <a:p>
            <a:endParaRPr lang="zh-CN" altLang="en-US"/>
          </a:p>
        </p:txBody>
      </p:sp>
      <p:sp>
        <p:nvSpPr>
          <p:cNvPr id="27" name="文本占位符 26"/>
          <p:cNvSpPr>
            <a:spLocks noGrp="1"/>
          </p:cNvSpPr>
          <p:nvPr>
            <p:ph type="body" sz="quarter" idx="34"/>
          </p:nvPr>
        </p:nvSpPr>
        <p:spPr/>
        <p:txBody>
          <a:bodyPr/>
          <a:lstStyle/>
          <a:p>
            <a:endParaRPr lang="zh-CN" altLang="en-US"/>
          </a:p>
        </p:txBody>
      </p:sp>
      <p:sp>
        <p:nvSpPr>
          <p:cNvPr id="28" name="文本占位符 27"/>
          <p:cNvSpPr>
            <a:spLocks noGrp="1"/>
          </p:cNvSpPr>
          <p:nvPr>
            <p:ph type="body" sz="quarter" idx="35"/>
          </p:nvPr>
        </p:nvSpPr>
        <p:spPr/>
        <p:txBody>
          <a:bodyPr/>
          <a:lstStyle/>
          <a:p>
            <a:endParaRPr lang="zh-CN" altLang="en-US"/>
          </a:p>
        </p:txBody>
      </p:sp>
      <p:sp>
        <p:nvSpPr>
          <p:cNvPr id="29" name="文本占位符 28"/>
          <p:cNvSpPr>
            <a:spLocks noGrp="1"/>
          </p:cNvSpPr>
          <p:nvPr>
            <p:ph type="body" sz="quarter" idx="36"/>
          </p:nvPr>
        </p:nvSpPr>
        <p:spPr/>
        <p:txBody>
          <a:bodyPr/>
          <a:lstStyle/>
          <a:p>
            <a:endParaRPr lang="zh-CN" alt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快速封装虚拟桌面</a:t>
            </a:r>
            <a:endParaRPr lang="zh-CN" altLang="en-US" dirty="0"/>
          </a:p>
        </p:txBody>
      </p:sp>
      <p:sp>
        <p:nvSpPr>
          <p:cNvPr id="6" name="文本占位符 5"/>
          <p:cNvSpPr>
            <a:spLocks noGrp="1"/>
          </p:cNvSpPr>
          <p:nvPr>
            <p:ph type="body" sz="quarter" idx="10"/>
          </p:nvPr>
        </p:nvSpPr>
        <p:spPr>
          <a:xfrm>
            <a:off x="1048046" y="1233488"/>
            <a:ext cx="10378353" cy="4680000"/>
          </a:xfrm>
        </p:spPr>
        <p:txBody>
          <a:bodyPr/>
          <a:lstStyle/>
          <a:p>
            <a:pPr>
              <a:lnSpc>
                <a:spcPct val="130000"/>
              </a:lnSpc>
              <a:buClr>
                <a:srgbClr val="808080"/>
              </a:buClr>
              <a:defRPr/>
            </a:pPr>
            <a:r>
              <a:rPr lang="zh-CN" altLang="en-US" dirty="0" smtClean="0"/>
              <a:t>方案原理说明</a:t>
            </a:r>
            <a:endParaRPr lang="en-US" altLang="zh-CN" dirty="0" smtClean="0"/>
          </a:p>
          <a:p>
            <a:pPr lvl="1">
              <a:lnSpc>
                <a:spcPct val="130000"/>
              </a:lnSpc>
              <a:buClr>
                <a:srgbClr val="808080"/>
              </a:buClr>
              <a:defRPr/>
            </a:pPr>
            <a:r>
              <a:rPr lang="zh-CN" altLang="en-US" dirty="0" smtClean="0">
                <a:solidFill>
                  <a:srgbClr val="000000"/>
                </a:solidFill>
                <a:latin typeface="+mn-ea"/>
              </a:rPr>
              <a:t>不采用</a:t>
            </a:r>
            <a:r>
              <a:rPr lang="en-US" altLang="zh-CN" dirty="0" err="1" smtClean="0">
                <a:solidFill>
                  <a:srgbClr val="000000"/>
                </a:solidFill>
                <a:latin typeface="+mn-ea"/>
              </a:rPr>
              <a:t>sysprep</a:t>
            </a:r>
            <a:r>
              <a:rPr lang="zh-CN" altLang="en-US" dirty="0" smtClean="0">
                <a:solidFill>
                  <a:srgbClr val="000000"/>
                </a:solidFill>
                <a:latin typeface="+mn-ea"/>
              </a:rPr>
              <a:t>封装，而是由虚拟机里的应用程序改名和加域。</a:t>
            </a:r>
            <a:endParaRPr lang="en-US" altLang="zh-CN" dirty="0" smtClean="0">
              <a:solidFill>
                <a:srgbClr val="000000"/>
              </a:solidFill>
              <a:latin typeface="+mn-ea"/>
            </a:endParaRPr>
          </a:p>
          <a:p>
            <a:pPr lvl="1">
              <a:lnSpc>
                <a:spcPct val="130000"/>
              </a:lnSpc>
              <a:buClr>
                <a:srgbClr val="808080"/>
              </a:buClr>
              <a:defRPr/>
            </a:pPr>
            <a:r>
              <a:rPr lang="zh-CN" altLang="en-US" dirty="0" smtClean="0">
                <a:solidFill>
                  <a:srgbClr val="000000"/>
                </a:solidFill>
                <a:latin typeface="+mn-ea"/>
              </a:rPr>
              <a:t>完整复制和快速发放并无本质区别。</a:t>
            </a:r>
            <a:endParaRPr lang="en-US" altLang="zh-CN" dirty="0" smtClean="0">
              <a:solidFill>
                <a:srgbClr val="000000"/>
              </a:solidFill>
              <a:latin typeface="+mn-ea"/>
            </a:endParaRPr>
          </a:p>
          <a:p>
            <a:pPr marL="301625" lvl="1" indent="-301625" algn="just">
              <a:lnSpc>
                <a:spcPct val="130000"/>
              </a:lnSpc>
              <a:buClr>
                <a:srgbClr val="808080"/>
              </a:buClr>
              <a:buSzPct val="60000"/>
              <a:buFont typeface="Wingdings" pitchFamily="2" charset="2"/>
              <a:buChar char="l"/>
              <a:defRPr/>
            </a:pPr>
            <a:r>
              <a:rPr lang="zh-CN" altLang="en-US" sz="2200" dirty="0">
                <a:latin typeface="+mn-ea"/>
                <a:cs typeface="Arial" panose="020B0604020202020204" pitchFamily="34" charset="0"/>
              </a:rPr>
              <a:t>优点</a:t>
            </a:r>
            <a:endParaRPr lang="en-US" altLang="zh-CN" sz="2200" dirty="0">
              <a:latin typeface="+mn-ea"/>
              <a:cs typeface="Arial" panose="020B0604020202020204" pitchFamily="34" charset="0"/>
            </a:endParaRPr>
          </a:p>
          <a:p>
            <a:pPr lvl="1">
              <a:lnSpc>
                <a:spcPct val="130000"/>
              </a:lnSpc>
              <a:buClr>
                <a:srgbClr val="808080"/>
              </a:buClr>
              <a:defRPr/>
            </a:pPr>
            <a:r>
              <a:rPr lang="zh-CN" altLang="en-US" dirty="0" smtClean="0">
                <a:solidFill>
                  <a:srgbClr val="000000"/>
                </a:solidFill>
                <a:latin typeface="+mn-ea"/>
              </a:rPr>
              <a:t>相对于完整复制模板，使用快速封装模板发放虚拟机速度更快，效率更高。</a:t>
            </a:r>
            <a:endParaRPr lang="en-US" altLang="zh-CN" dirty="0" smtClean="0">
              <a:solidFill>
                <a:srgbClr val="000000"/>
              </a:solidFill>
              <a:latin typeface="+mn-ea"/>
            </a:endParaRPr>
          </a:p>
          <a:p>
            <a:pPr lvl="1">
              <a:lnSpc>
                <a:spcPct val="130000"/>
              </a:lnSpc>
              <a:buClr>
                <a:srgbClr val="808080"/>
              </a:buClr>
              <a:defRPr/>
            </a:pPr>
            <a:endParaRPr lang="en-US" altLang="zh-CN" dirty="0" smtClean="0">
              <a:solidFill>
                <a:srgbClr val="000000"/>
              </a:solidFill>
              <a:latin typeface="+mn-ea"/>
            </a:endParaRPr>
          </a:p>
          <a:p>
            <a:pPr lvl="1">
              <a:lnSpc>
                <a:spcPct val="130000"/>
              </a:lnSpc>
              <a:buClr>
                <a:srgbClr val="808080"/>
              </a:buClr>
              <a:defRPr/>
            </a:pPr>
            <a:endParaRPr lang="en-US" altLang="zh-CN" dirty="0">
              <a:solidFill>
                <a:srgbClr val="000000"/>
              </a:solidFill>
              <a:latin typeface="+mn-ea"/>
            </a:endParaRPr>
          </a:p>
        </p:txBody>
      </p:sp>
    </p:spTree>
    <p:extLst>
      <p:ext uri="{BB962C8B-B14F-4D97-AF65-F5344CB8AC3E}">
        <p14:creationId xmlns:p14="http://schemas.microsoft.com/office/powerpoint/2010/main" val="2308020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链接克隆虚拟桌面</a:t>
            </a:r>
            <a:endParaRPr lang="zh-CN" altLang="en-US" dirty="0"/>
          </a:p>
        </p:txBody>
      </p:sp>
      <p:sp>
        <p:nvSpPr>
          <p:cNvPr id="61" name="AutoShape 3"/>
          <p:cNvSpPr>
            <a:spLocks noChangeArrowheads="1"/>
          </p:cNvSpPr>
          <p:nvPr/>
        </p:nvSpPr>
        <p:spPr bwMode="auto">
          <a:xfrm>
            <a:off x="1307468" y="5344723"/>
            <a:ext cx="9973107" cy="828944"/>
          </a:xfrm>
          <a:prstGeom prst="roundRect">
            <a:avLst>
              <a:gd name="adj" fmla="val 16667"/>
            </a:avLst>
          </a:prstGeom>
          <a:gradFill rotWithShape="1">
            <a:gsLst>
              <a:gs pos="0">
                <a:srgbClr val="DEDEDE"/>
              </a:gs>
              <a:gs pos="100000">
                <a:schemeClr val="bg1">
                  <a:alpha val="89999"/>
                </a:schemeClr>
              </a:gs>
            </a:gsLst>
            <a:lin ang="5400000" scaled="1"/>
          </a:gradFill>
          <a:ln w="19050" algn="ctr">
            <a:noFill/>
            <a:round/>
            <a:headEnd/>
            <a:tailEnd/>
          </a:ln>
          <a:effectLst>
            <a:outerShdw dist="35921" dir="2700000" algn="ctr" rotWithShape="0">
              <a:srgbClr val="808080">
                <a:alpha val="50000"/>
              </a:srgbClr>
            </a:outerShdw>
          </a:effectLst>
        </p:spPr>
        <p:txBody>
          <a:bodyPr lIns="81895" tIns="42588" rIns="81895" bIns="42588" anchor="ctr"/>
          <a:lstStyle/>
          <a:p>
            <a:pPr algn="ctr" fontAlgn="auto">
              <a:lnSpc>
                <a:spcPct val="150000"/>
              </a:lnSpc>
              <a:spcBef>
                <a:spcPts val="0"/>
              </a:spcBef>
              <a:spcAft>
                <a:spcPts val="0"/>
              </a:spcAft>
              <a:buSzPct val="80000"/>
              <a:defRPr/>
            </a:pPr>
            <a:r>
              <a:rPr lang="zh-CN" altLang="en-US" sz="1600" b="1" kern="0" dirty="0" smtClean="0">
                <a:latin typeface="微软雅黑" panose="020B0503020204020204" pitchFamily="34" charset="-122"/>
                <a:ea typeface="微软雅黑" panose="020B0503020204020204" pitchFamily="34" charset="-122"/>
              </a:rPr>
              <a:t>显著提升</a:t>
            </a:r>
            <a:r>
              <a:rPr lang="zh-CN" altLang="en-US" sz="1600" b="1" kern="0" dirty="0" smtClean="0">
                <a:solidFill>
                  <a:srgbClr val="C00000"/>
                </a:solidFill>
                <a:latin typeface="微软雅黑" panose="020B0503020204020204" pitchFamily="34" charset="-122"/>
                <a:ea typeface="微软雅黑" panose="020B0503020204020204" pitchFamily="34" charset="-122"/>
              </a:rPr>
              <a:t>管理效率</a:t>
            </a:r>
            <a:r>
              <a:rPr lang="zh-CN" altLang="en-US" sz="1600" b="1" kern="0" dirty="0" smtClean="0">
                <a:latin typeface="微软雅黑" panose="020B0503020204020204" pitchFamily="34" charset="-122"/>
                <a:ea typeface="微软雅黑" panose="020B0503020204020204" pitchFamily="34" charset="-122"/>
              </a:rPr>
              <a:t>，创建速度快， 大幅降低</a:t>
            </a:r>
            <a:r>
              <a:rPr lang="zh-CN" altLang="en-US" sz="1600" b="1" kern="0" dirty="0" smtClean="0">
                <a:solidFill>
                  <a:srgbClr val="C00000"/>
                </a:solidFill>
                <a:latin typeface="微软雅黑" panose="020B0503020204020204" pitchFamily="34" charset="-122"/>
                <a:ea typeface="微软雅黑" panose="020B0503020204020204" pitchFamily="34" charset="-122"/>
              </a:rPr>
              <a:t>存储成本</a:t>
            </a:r>
            <a:endParaRPr lang="en-US" altLang="zh-CN" sz="1600" b="1" kern="0" dirty="0" smtClean="0">
              <a:solidFill>
                <a:srgbClr val="C00000"/>
              </a:solidFill>
              <a:latin typeface="微软雅黑" panose="020B0503020204020204" pitchFamily="34" charset="-122"/>
              <a:ea typeface="微软雅黑" panose="020B0503020204020204" pitchFamily="34" charset="-122"/>
            </a:endParaRPr>
          </a:p>
          <a:p>
            <a:pPr algn="ctr" fontAlgn="auto">
              <a:lnSpc>
                <a:spcPct val="150000"/>
              </a:lnSpc>
              <a:spcBef>
                <a:spcPts val="0"/>
              </a:spcBef>
              <a:spcAft>
                <a:spcPts val="0"/>
              </a:spcAft>
              <a:buSzPct val="80000"/>
              <a:defRPr/>
            </a:pPr>
            <a:r>
              <a:rPr lang="zh-CN" altLang="en-US" sz="1600" b="1" kern="0" dirty="0">
                <a:latin typeface="微软雅黑" panose="020B0503020204020204" pitchFamily="34" charset="-122"/>
                <a:ea typeface="微软雅黑" panose="020B0503020204020204" pitchFamily="34" charset="-122"/>
              </a:rPr>
              <a:t>目前链接克隆已经成为了最主流的一种桌面虚拟化方式</a:t>
            </a:r>
            <a:r>
              <a:rPr lang="zh-CN" altLang="en-US" sz="1600" b="1" kern="0" dirty="0" smtClean="0">
                <a:latin typeface="微软雅黑" panose="020B0503020204020204" pitchFamily="34" charset="-122"/>
                <a:ea typeface="微软雅黑" panose="020B0503020204020204" pitchFamily="34" charset="-122"/>
              </a:rPr>
              <a:t>。</a:t>
            </a:r>
            <a:endParaRPr lang="zh-CN" altLang="en-US" sz="1600" b="1" kern="0" dirty="0">
              <a:latin typeface="微软雅黑" panose="020B0503020204020204" pitchFamily="34" charset="-122"/>
              <a:ea typeface="微软雅黑" panose="020B0503020204020204" pitchFamily="34" charset="-122"/>
            </a:endParaRPr>
          </a:p>
        </p:txBody>
      </p:sp>
      <p:grpSp>
        <p:nvGrpSpPr>
          <p:cNvPr id="62" name="组合 234"/>
          <p:cNvGrpSpPr/>
          <p:nvPr/>
        </p:nvGrpSpPr>
        <p:grpSpPr>
          <a:xfrm>
            <a:off x="2005413" y="3836699"/>
            <a:ext cx="1039559" cy="1345165"/>
            <a:chOff x="530369" y="3352450"/>
            <a:chExt cx="602620" cy="827993"/>
          </a:xfrm>
        </p:grpSpPr>
        <p:sp>
          <p:nvSpPr>
            <p:cNvPr id="63" name="Can 6"/>
            <p:cNvSpPr/>
            <p:nvPr/>
          </p:nvSpPr>
          <p:spPr bwMode="auto">
            <a:xfrm>
              <a:off x="546667" y="3352450"/>
              <a:ext cx="586322" cy="628650"/>
            </a:xfrm>
            <a:prstGeom prst="can">
              <a:avLst/>
            </a:prstGeom>
            <a:solidFill>
              <a:srgbClr val="89C8E7"/>
            </a:solidFill>
            <a:ln w="25400" cap="flat" cmpd="sng" algn="ctr">
              <a:solidFill>
                <a:srgbClr val="0070C0"/>
              </a:solid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a:effectLst>
                  <a:outerShdw blurRad="38100" dist="38100" dir="2700000" algn="tl">
                    <a:srgbClr val="000000">
                      <a:alpha val="43137"/>
                    </a:srgbClr>
                  </a:outerShdw>
                </a:effectLst>
                <a:latin typeface="+mn-ea"/>
                <a:ea typeface="+mn-ea"/>
                <a:cs typeface="Arial" charset="0"/>
                <a:sym typeface="Gill Sans"/>
              </a:endParaRPr>
            </a:p>
            <a:p>
              <a:pPr algn="ctr" defTabSz="725188">
                <a:defRPr/>
              </a:pPr>
              <a:endParaRPr lang="en-US" sz="2800" dirty="0" smtClean="0">
                <a:latin typeface="+mn-ea"/>
                <a:ea typeface="+mn-ea"/>
                <a:cs typeface="Calibri" pitchFamily="34" charset="0"/>
              </a:endParaRPr>
            </a:p>
          </p:txBody>
        </p:sp>
        <p:sp>
          <p:nvSpPr>
            <p:cNvPr id="64" name="TextBox 11"/>
            <p:cNvSpPr txBox="1">
              <a:spLocks noChangeArrowheads="1"/>
            </p:cNvSpPr>
            <p:nvPr/>
          </p:nvSpPr>
          <p:spPr bwMode="auto">
            <a:xfrm>
              <a:off x="530369" y="4014244"/>
              <a:ext cx="560200" cy="166199"/>
            </a:xfrm>
            <a:prstGeom prst="rect">
              <a:avLst/>
            </a:prstGeom>
            <a:noFill/>
            <a:ln w="9525">
              <a:noFill/>
              <a:miter lim="800000"/>
              <a:headEnd/>
              <a:tailEnd/>
            </a:ln>
          </p:spPr>
          <p:txBody>
            <a:bodyPr wrap="square" lIns="0" tIns="0" rIns="0" bIns="0">
              <a:spAutoFit/>
            </a:bodyPr>
            <a:lstStyle/>
            <a:p>
              <a:pPr algn="ctr"/>
              <a:r>
                <a:rPr lang="zh-CN" altLang="en-US" sz="1200" b="1" dirty="0" smtClean="0">
                  <a:solidFill>
                    <a:srgbClr val="0070C0"/>
                  </a:solidFill>
                  <a:latin typeface="+mn-ea"/>
                  <a:ea typeface="+mn-ea"/>
                </a:rPr>
                <a:t>母</a:t>
              </a:r>
              <a:r>
                <a:rPr lang="zh-CN" altLang="en-US" sz="1200" b="1" dirty="0">
                  <a:solidFill>
                    <a:srgbClr val="0070C0"/>
                  </a:solidFill>
                  <a:latin typeface="+mn-ea"/>
                  <a:ea typeface="+mn-ea"/>
                </a:rPr>
                <a:t>镜像</a:t>
              </a:r>
              <a:endParaRPr lang="en-US" altLang="zh-CN" sz="1200" b="1" dirty="0">
                <a:solidFill>
                  <a:srgbClr val="0070C0"/>
                </a:solidFill>
                <a:latin typeface="+mn-ea"/>
                <a:ea typeface="+mn-ea"/>
              </a:endParaRPr>
            </a:p>
          </p:txBody>
        </p:sp>
        <p:pic>
          <p:nvPicPr>
            <p:cNvPr id="65" name="Picture 1" descr="C:\Users\w00120873\Desktop\windows xp.jpg"/>
            <p:cNvPicPr>
              <a:picLocks noChangeAspect="1" noChangeArrowheads="1"/>
            </p:cNvPicPr>
            <p:nvPr/>
          </p:nvPicPr>
          <p:blipFill>
            <a:blip r:embed="rId3" cstate="print"/>
            <a:srcRect/>
            <a:stretch>
              <a:fillRect/>
            </a:stretch>
          </p:blipFill>
          <p:spPr bwMode="auto">
            <a:xfrm>
              <a:off x="597264" y="3559168"/>
              <a:ext cx="478565" cy="3479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6" name="Group 81"/>
          <p:cNvGrpSpPr/>
          <p:nvPr/>
        </p:nvGrpSpPr>
        <p:grpSpPr>
          <a:xfrm>
            <a:off x="4111921" y="4577371"/>
            <a:ext cx="1002313" cy="561277"/>
            <a:chOff x="6704012" y="2956718"/>
            <a:chExt cx="890587" cy="421972"/>
          </a:xfrm>
        </p:grpSpPr>
        <p:pic>
          <p:nvPicPr>
            <p:cNvPr id="67" name="Picture 4"/>
            <p:cNvPicPr>
              <a:picLocks noChangeAspect="1" noChangeArrowheads="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b="74654"/>
            <a:stretch/>
          </p:blipFill>
          <p:spPr bwMode="auto">
            <a:xfrm>
              <a:off x="6704012" y="2956718"/>
              <a:ext cx="890587" cy="239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t="80672"/>
            <a:stretch/>
          </p:blipFill>
          <p:spPr bwMode="auto">
            <a:xfrm>
              <a:off x="6704012" y="3196127"/>
              <a:ext cx="890587"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9" name="Can 79"/>
          <p:cNvSpPr/>
          <p:nvPr/>
        </p:nvSpPr>
        <p:spPr bwMode="auto">
          <a:xfrm>
            <a:off x="4168369" y="4308126"/>
            <a:ext cx="877715"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sp>
        <p:nvSpPr>
          <p:cNvPr id="70" name="TextBox 89"/>
          <p:cNvSpPr txBox="1"/>
          <p:nvPr/>
        </p:nvSpPr>
        <p:spPr>
          <a:xfrm>
            <a:off x="10395853" y="4618130"/>
            <a:ext cx="746233" cy="307777"/>
          </a:xfrm>
          <a:prstGeom prst="rect">
            <a:avLst/>
          </a:prstGeom>
          <a:noFill/>
        </p:spPr>
        <p:txBody>
          <a:bodyPr wrap="square" rtlCol="0">
            <a:spAutoFit/>
          </a:bodyPr>
          <a:lstStyle/>
          <a:p>
            <a:r>
              <a:rPr lang="zh-CN" altLang="en-US" sz="1400" b="1" dirty="0" smtClean="0">
                <a:solidFill>
                  <a:schemeClr val="accent5">
                    <a:lumMod val="10000"/>
                  </a:schemeClr>
                </a:solidFill>
                <a:latin typeface="+mn-ea"/>
                <a:ea typeface="+mn-ea"/>
              </a:rPr>
              <a:t>标识盘</a:t>
            </a:r>
            <a:endParaRPr lang="zh-CN" altLang="en-US" sz="1400" b="1" dirty="0">
              <a:solidFill>
                <a:schemeClr val="accent5">
                  <a:lumMod val="10000"/>
                </a:schemeClr>
              </a:solidFill>
              <a:latin typeface="+mn-ea"/>
              <a:ea typeface="+mn-ea"/>
            </a:endParaRPr>
          </a:p>
        </p:txBody>
      </p:sp>
      <p:sp>
        <p:nvSpPr>
          <p:cNvPr id="71" name="TextBox 90"/>
          <p:cNvSpPr txBox="1"/>
          <p:nvPr/>
        </p:nvSpPr>
        <p:spPr>
          <a:xfrm>
            <a:off x="10399077" y="4301483"/>
            <a:ext cx="1316783" cy="307777"/>
          </a:xfrm>
          <a:prstGeom prst="rect">
            <a:avLst/>
          </a:prstGeom>
          <a:noFill/>
        </p:spPr>
        <p:txBody>
          <a:bodyPr wrap="square" rtlCol="0">
            <a:spAutoFit/>
          </a:bodyPr>
          <a:lstStyle/>
          <a:p>
            <a:r>
              <a:rPr lang="zh-CN" altLang="en-US" sz="1400" b="1" dirty="0" smtClean="0">
                <a:solidFill>
                  <a:srgbClr val="8E4700"/>
                </a:solidFill>
                <a:latin typeface="+mn-ea"/>
                <a:ea typeface="+mn-ea"/>
              </a:rPr>
              <a:t>差分盘</a:t>
            </a:r>
            <a:endParaRPr lang="zh-CN" altLang="en-US" sz="1400" b="1" dirty="0">
              <a:solidFill>
                <a:srgbClr val="8E4700"/>
              </a:solidFill>
              <a:latin typeface="+mn-ea"/>
              <a:ea typeface="+mn-ea"/>
            </a:endParaRPr>
          </a:p>
        </p:txBody>
      </p:sp>
      <p:cxnSp>
        <p:nvCxnSpPr>
          <p:cNvPr id="72" name="直接箭头连接符 145"/>
          <p:cNvCxnSpPr>
            <a:cxnSpLocks noChangeShapeType="1"/>
          </p:cNvCxnSpPr>
          <p:nvPr/>
        </p:nvCxnSpPr>
        <p:spPr bwMode="auto">
          <a:xfrm>
            <a:off x="4451473" y="2336713"/>
            <a:ext cx="20193" cy="1997826"/>
          </a:xfrm>
          <a:prstGeom prst="straightConnector1">
            <a:avLst/>
          </a:prstGeom>
          <a:noFill/>
          <a:ln w="25400" algn="ctr">
            <a:solidFill>
              <a:schemeClr val="bg2"/>
            </a:solidFill>
            <a:round/>
            <a:headEnd/>
            <a:tailEnd type="triangle" w="med" len="med"/>
          </a:ln>
        </p:spPr>
      </p:cxnSp>
      <p:grpSp>
        <p:nvGrpSpPr>
          <p:cNvPr id="73" name="Group 81"/>
          <p:cNvGrpSpPr/>
          <p:nvPr/>
        </p:nvGrpSpPr>
        <p:grpSpPr>
          <a:xfrm>
            <a:off x="5975195" y="4633258"/>
            <a:ext cx="1061700" cy="483370"/>
            <a:chOff x="6704012" y="2956718"/>
            <a:chExt cx="890587" cy="421972"/>
          </a:xfrm>
        </p:grpSpPr>
        <p:pic>
          <p:nvPicPr>
            <p:cNvPr id="74" name="Picture 4"/>
            <p:cNvPicPr>
              <a:picLocks noChangeAspect="1" noChangeArrowheads="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b="74654"/>
            <a:stretch/>
          </p:blipFill>
          <p:spPr bwMode="auto">
            <a:xfrm>
              <a:off x="6704012" y="2956718"/>
              <a:ext cx="890587" cy="239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4"/>
            <p:cNvPicPr>
              <a:picLocks noChangeAspect="1" noChangeArrowheads="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t="80672"/>
            <a:stretch/>
          </p:blipFill>
          <p:spPr bwMode="auto">
            <a:xfrm>
              <a:off x="6704012" y="3196127"/>
              <a:ext cx="890587"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Can 79"/>
          <p:cNvSpPr/>
          <p:nvPr/>
        </p:nvSpPr>
        <p:spPr bwMode="auto">
          <a:xfrm>
            <a:off x="6033921" y="4293359"/>
            <a:ext cx="938195"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grpSp>
        <p:nvGrpSpPr>
          <p:cNvPr id="77" name="Group 81"/>
          <p:cNvGrpSpPr/>
          <p:nvPr/>
        </p:nvGrpSpPr>
        <p:grpSpPr>
          <a:xfrm>
            <a:off x="7752184" y="4622858"/>
            <a:ext cx="1091095" cy="534334"/>
            <a:chOff x="6704012" y="2956718"/>
            <a:chExt cx="890587" cy="421972"/>
          </a:xfrm>
        </p:grpSpPr>
        <p:pic>
          <p:nvPicPr>
            <p:cNvPr id="78" name="Picture 4"/>
            <p:cNvPicPr>
              <a:picLocks noChangeAspect="1" noChangeArrowheads="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b="74654"/>
            <a:stretch/>
          </p:blipFill>
          <p:spPr bwMode="auto">
            <a:xfrm>
              <a:off x="6704012" y="2956718"/>
              <a:ext cx="890587" cy="239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4"/>
            <p:cNvPicPr>
              <a:picLocks noChangeAspect="1" noChangeArrowheads="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t="80672"/>
            <a:stretch/>
          </p:blipFill>
          <p:spPr bwMode="auto">
            <a:xfrm>
              <a:off x="6704012" y="3196127"/>
              <a:ext cx="890587"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0" name="Can 79"/>
          <p:cNvSpPr/>
          <p:nvPr/>
        </p:nvSpPr>
        <p:spPr bwMode="auto">
          <a:xfrm>
            <a:off x="7808019" y="4293359"/>
            <a:ext cx="994766"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grpSp>
        <p:nvGrpSpPr>
          <p:cNvPr id="81" name="Group 81"/>
          <p:cNvGrpSpPr/>
          <p:nvPr/>
        </p:nvGrpSpPr>
        <p:grpSpPr>
          <a:xfrm>
            <a:off x="9408368" y="4637818"/>
            <a:ext cx="1046814" cy="483370"/>
            <a:chOff x="6704012" y="2956718"/>
            <a:chExt cx="890587" cy="421972"/>
          </a:xfrm>
        </p:grpSpPr>
        <p:pic>
          <p:nvPicPr>
            <p:cNvPr id="82" name="Picture 4"/>
            <p:cNvPicPr>
              <a:picLocks noChangeAspect="1" noChangeArrowheads="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b="74654"/>
            <a:stretch/>
          </p:blipFill>
          <p:spPr bwMode="auto">
            <a:xfrm>
              <a:off x="6704012" y="2956718"/>
              <a:ext cx="890587" cy="239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
            <p:cNvPicPr>
              <a:picLocks noChangeAspect="1" noChangeArrowheads="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t="80672"/>
            <a:stretch/>
          </p:blipFill>
          <p:spPr bwMode="auto">
            <a:xfrm>
              <a:off x="6704012" y="3196127"/>
              <a:ext cx="890587"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4" name="Can 79"/>
          <p:cNvSpPr/>
          <p:nvPr/>
        </p:nvSpPr>
        <p:spPr bwMode="auto">
          <a:xfrm>
            <a:off x="9477578" y="4293359"/>
            <a:ext cx="894897"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grpSp>
        <p:nvGrpSpPr>
          <p:cNvPr id="85" name="组合 218"/>
          <p:cNvGrpSpPr/>
          <p:nvPr/>
        </p:nvGrpSpPr>
        <p:grpSpPr>
          <a:xfrm>
            <a:off x="9485769" y="1274735"/>
            <a:ext cx="1065020" cy="1070569"/>
            <a:chOff x="4386779" y="894522"/>
            <a:chExt cx="757922" cy="824253"/>
          </a:xfrm>
        </p:grpSpPr>
        <p:grpSp>
          <p:nvGrpSpPr>
            <p:cNvPr id="86" name="组合 14"/>
            <p:cNvGrpSpPr>
              <a:grpSpLocks/>
            </p:cNvGrpSpPr>
            <p:nvPr/>
          </p:nvGrpSpPr>
          <p:grpSpPr bwMode="auto">
            <a:xfrm>
              <a:off x="4386779" y="894522"/>
              <a:ext cx="757922" cy="824253"/>
              <a:chOff x="1095375" y="1203750"/>
              <a:chExt cx="485775" cy="815181"/>
            </a:xfrm>
          </p:grpSpPr>
          <p:sp>
            <p:nvSpPr>
              <p:cNvPr id="88"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89"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87"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cxnSp>
        <p:nvCxnSpPr>
          <p:cNvPr id="90" name="直接箭头连接符 145"/>
          <p:cNvCxnSpPr>
            <a:cxnSpLocks noChangeShapeType="1"/>
          </p:cNvCxnSpPr>
          <p:nvPr/>
        </p:nvCxnSpPr>
        <p:spPr bwMode="auto">
          <a:xfrm>
            <a:off x="6418836" y="2333234"/>
            <a:ext cx="10058" cy="1953894"/>
          </a:xfrm>
          <a:prstGeom prst="straightConnector1">
            <a:avLst/>
          </a:prstGeom>
          <a:noFill/>
          <a:ln w="25400" algn="ctr">
            <a:solidFill>
              <a:schemeClr val="bg2"/>
            </a:solidFill>
            <a:round/>
            <a:headEnd/>
            <a:tailEnd type="triangle" w="med" len="med"/>
          </a:ln>
        </p:spPr>
      </p:cxnSp>
      <p:cxnSp>
        <p:nvCxnSpPr>
          <p:cNvPr id="91" name="直接箭头连接符 145"/>
          <p:cNvCxnSpPr>
            <a:cxnSpLocks noChangeShapeType="1"/>
          </p:cNvCxnSpPr>
          <p:nvPr/>
        </p:nvCxnSpPr>
        <p:spPr bwMode="auto">
          <a:xfrm>
            <a:off x="8184206" y="2346939"/>
            <a:ext cx="10058" cy="1953894"/>
          </a:xfrm>
          <a:prstGeom prst="straightConnector1">
            <a:avLst/>
          </a:prstGeom>
          <a:noFill/>
          <a:ln w="25400" algn="ctr">
            <a:solidFill>
              <a:schemeClr val="bg2"/>
            </a:solidFill>
            <a:round/>
            <a:headEnd/>
            <a:tailEnd type="triangle" w="med" len="med"/>
          </a:ln>
        </p:spPr>
      </p:cxnSp>
      <p:cxnSp>
        <p:nvCxnSpPr>
          <p:cNvPr id="92" name="直接箭头连接符 145"/>
          <p:cNvCxnSpPr>
            <a:cxnSpLocks noChangeShapeType="1"/>
          </p:cNvCxnSpPr>
          <p:nvPr/>
        </p:nvCxnSpPr>
        <p:spPr bwMode="auto">
          <a:xfrm>
            <a:off x="9868095" y="2332823"/>
            <a:ext cx="10058" cy="1953894"/>
          </a:xfrm>
          <a:prstGeom prst="straightConnector1">
            <a:avLst/>
          </a:prstGeom>
          <a:noFill/>
          <a:ln w="25400" algn="ctr">
            <a:solidFill>
              <a:schemeClr val="bg2"/>
            </a:solidFill>
            <a:round/>
            <a:headEnd/>
            <a:tailEnd type="triangle" w="med" len="med"/>
          </a:ln>
        </p:spPr>
      </p:cxnSp>
      <p:cxnSp>
        <p:nvCxnSpPr>
          <p:cNvPr id="93" name="直接箭头连接符 92"/>
          <p:cNvCxnSpPr>
            <a:stCxn id="63" idx="0"/>
          </p:cNvCxnSpPr>
          <p:nvPr/>
        </p:nvCxnSpPr>
        <p:spPr bwMode="auto">
          <a:xfrm flipV="1">
            <a:off x="2539250" y="2346974"/>
            <a:ext cx="1856280" cy="1742586"/>
          </a:xfrm>
          <a:prstGeom prst="straightConnector1">
            <a:avLst/>
          </a:prstGeom>
          <a:ln w="28575">
            <a:solidFill>
              <a:srgbClr val="0070C0"/>
            </a:solidFill>
            <a:prstDash val="sysDash"/>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4" name="直接箭头连接符 93"/>
          <p:cNvCxnSpPr>
            <a:stCxn id="63" idx="0"/>
            <a:endCxn id="109" idx="2"/>
          </p:cNvCxnSpPr>
          <p:nvPr/>
        </p:nvCxnSpPr>
        <p:spPr bwMode="auto">
          <a:xfrm flipV="1">
            <a:off x="2539250" y="2365145"/>
            <a:ext cx="3974139" cy="1724415"/>
          </a:xfrm>
          <a:prstGeom prst="straightConnector1">
            <a:avLst/>
          </a:prstGeom>
          <a:ln w="28575">
            <a:solidFill>
              <a:srgbClr val="0070C0"/>
            </a:solidFill>
            <a:prstDash val="sysDash"/>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5" name="直接箭头连接符 94"/>
          <p:cNvCxnSpPr>
            <a:stCxn id="63" idx="0"/>
          </p:cNvCxnSpPr>
          <p:nvPr/>
        </p:nvCxnSpPr>
        <p:spPr bwMode="auto">
          <a:xfrm flipV="1">
            <a:off x="2539250" y="2429240"/>
            <a:ext cx="5525582" cy="1660320"/>
          </a:xfrm>
          <a:prstGeom prst="straightConnector1">
            <a:avLst/>
          </a:prstGeom>
          <a:ln w="28575">
            <a:solidFill>
              <a:srgbClr val="0070C0"/>
            </a:solidFill>
            <a:prstDash val="sysDash"/>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6" name="直接箭头连接符 95"/>
          <p:cNvCxnSpPr>
            <a:stCxn id="63" idx="0"/>
          </p:cNvCxnSpPr>
          <p:nvPr/>
        </p:nvCxnSpPr>
        <p:spPr bwMode="auto">
          <a:xfrm flipV="1">
            <a:off x="2539250" y="2378170"/>
            <a:ext cx="7328845" cy="1711390"/>
          </a:xfrm>
          <a:prstGeom prst="straightConnector1">
            <a:avLst/>
          </a:prstGeom>
          <a:ln w="28575">
            <a:solidFill>
              <a:srgbClr val="0070C0"/>
            </a:solidFill>
            <a:prstDash val="sysDash"/>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7" name="直接箭头连接符 145"/>
          <p:cNvCxnSpPr>
            <a:cxnSpLocks noChangeShapeType="1"/>
            <a:endCxn id="69" idx="1"/>
          </p:cNvCxnSpPr>
          <p:nvPr/>
        </p:nvCxnSpPr>
        <p:spPr bwMode="auto">
          <a:xfrm>
            <a:off x="4603420" y="2329421"/>
            <a:ext cx="3807" cy="1978705"/>
          </a:xfrm>
          <a:prstGeom prst="straightConnector1">
            <a:avLst/>
          </a:prstGeom>
          <a:noFill/>
          <a:ln w="25400" algn="ctr">
            <a:solidFill>
              <a:schemeClr val="accent6">
                <a:lumMod val="50000"/>
              </a:schemeClr>
            </a:solidFill>
            <a:round/>
            <a:headEnd/>
            <a:tailEnd type="triangle" w="med" len="med"/>
          </a:ln>
        </p:spPr>
      </p:cxnSp>
      <p:cxnSp>
        <p:nvCxnSpPr>
          <p:cNvPr id="98" name="直接箭头连接符 145"/>
          <p:cNvCxnSpPr>
            <a:cxnSpLocks noChangeShapeType="1"/>
          </p:cNvCxnSpPr>
          <p:nvPr/>
        </p:nvCxnSpPr>
        <p:spPr bwMode="auto">
          <a:xfrm>
            <a:off x="6533148" y="2334035"/>
            <a:ext cx="10058" cy="1971412"/>
          </a:xfrm>
          <a:prstGeom prst="straightConnector1">
            <a:avLst/>
          </a:prstGeom>
          <a:noFill/>
          <a:ln w="25400" algn="ctr">
            <a:solidFill>
              <a:schemeClr val="accent6">
                <a:lumMod val="50000"/>
              </a:schemeClr>
            </a:solidFill>
            <a:round/>
            <a:headEnd/>
            <a:tailEnd type="triangle" w="med" len="med"/>
          </a:ln>
        </p:spPr>
      </p:cxnSp>
      <p:cxnSp>
        <p:nvCxnSpPr>
          <p:cNvPr id="99" name="直接箭头连接符 145"/>
          <p:cNvCxnSpPr>
            <a:cxnSpLocks noChangeShapeType="1"/>
          </p:cNvCxnSpPr>
          <p:nvPr/>
        </p:nvCxnSpPr>
        <p:spPr bwMode="auto">
          <a:xfrm>
            <a:off x="8297731" y="2345304"/>
            <a:ext cx="11134" cy="2004278"/>
          </a:xfrm>
          <a:prstGeom prst="straightConnector1">
            <a:avLst/>
          </a:prstGeom>
          <a:noFill/>
          <a:ln w="25400" algn="ctr">
            <a:solidFill>
              <a:schemeClr val="accent6">
                <a:lumMod val="50000"/>
              </a:schemeClr>
            </a:solidFill>
            <a:round/>
            <a:headEnd/>
            <a:tailEnd type="triangle" w="med" len="med"/>
          </a:ln>
        </p:spPr>
      </p:cxnSp>
      <p:cxnSp>
        <p:nvCxnSpPr>
          <p:cNvPr id="100" name="直接箭头连接符 145"/>
          <p:cNvCxnSpPr>
            <a:cxnSpLocks noChangeShapeType="1"/>
          </p:cNvCxnSpPr>
          <p:nvPr/>
        </p:nvCxnSpPr>
        <p:spPr bwMode="auto">
          <a:xfrm>
            <a:off x="9965918" y="2345304"/>
            <a:ext cx="10058" cy="1971412"/>
          </a:xfrm>
          <a:prstGeom prst="straightConnector1">
            <a:avLst/>
          </a:prstGeom>
          <a:noFill/>
          <a:ln w="25400" algn="ctr">
            <a:solidFill>
              <a:schemeClr val="accent6">
                <a:lumMod val="50000"/>
              </a:schemeClr>
            </a:solidFill>
            <a:round/>
            <a:headEnd/>
            <a:tailEnd type="triangle" w="med" len="med"/>
          </a:ln>
        </p:spPr>
      </p:cxnSp>
      <p:grpSp>
        <p:nvGrpSpPr>
          <p:cNvPr id="101" name="组合 219"/>
          <p:cNvGrpSpPr/>
          <p:nvPr/>
        </p:nvGrpSpPr>
        <p:grpSpPr>
          <a:xfrm>
            <a:off x="3998239" y="1239986"/>
            <a:ext cx="1250482" cy="1087587"/>
            <a:chOff x="4386779" y="894522"/>
            <a:chExt cx="757922" cy="824253"/>
          </a:xfrm>
        </p:grpSpPr>
        <p:grpSp>
          <p:nvGrpSpPr>
            <p:cNvPr id="102" name="组合 14"/>
            <p:cNvGrpSpPr>
              <a:grpSpLocks/>
            </p:cNvGrpSpPr>
            <p:nvPr/>
          </p:nvGrpSpPr>
          <p:grpSpPr bwMode="auto">
            <a:xfrm>
              <a:off x="4386779" y="894522"/>
              <a:ext cx="757922" cy="824253"/>
              <a:chOff x="1095375" y="1203750"/>
              <a:chExt cx="485775" cy="815181"/>
            </a:xfrm>
          </p:grpSpPr>
          <p:sp>
            <p:nvSpPr>
              <p:cNvPr id="104"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05"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03"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grpSp>
        <p:nvGrpSpPr>
          <p:cNvPr id="106" name="组合 224"/>
          <p:cNvGrpSpPr/>
          <p:nvPr/>
        </p:nvGrpSpPr>
        <p:grpSpPr>
          <a:xfrm>
            <a:off x="5918355" y="1257274"/>
            <a:ext cx="1190067" cy="1107871"/>
            <a:chOff x="4386779" y="894522"/>
            <a:chExt cx="757922" cy="824253"/>
          </a:xfrm>
        </p:grpSpPr>
        <p:grpSp>
          <p:nvGrpSpPr>
            <p:cNvPr id="107" name="组合 14"/>
            <p:cNvGrpSpPr>
              <a:grpSpLocks/>
            </p:cNvGrpSpPr>
            <p:nvPr/>
          </p:nvGrpSpPr>
          <p:grpSpPr bwMode="auto">
            <a:xfrm>
              <a:off x="4386779" y="894522"/>
              <a:ext cx="757922" cy="824253"/>
              <a:chOff x="1095375" y="1203750"/>
              <a:chExt cx="485775" cy="815181"/>
            </a:xfrm>
          </p:grpSpPr>
          <p:sp>
            <p:nvSpPr>
              <p:cNvPr id="109"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10"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08"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grpSp>
        <p:nvGrpSpPr>
          <p:cNvPr id="111" name="组合 229"/>
          <p:cNvGrpSpPr/>
          <p:nvPr/>
        </p:nvGrpSpPr>
        <p:grpSpPr>
          <a:xfrm>
            <a:off x="7718871" y="1239380"/>
            <a:ext cx="1063205" cy="1105924"/>
            <a:chOff x="4386779" y="894522"/>
            <a:chExt cx="757922" cy="824253"/>
          </a:xfrm>
        </p:grpSpPr>
        <p:grpSp>
          <p:nvGrpSpPr>
            <p:cNvPr id="112" name="组合 14"/>
            <p:cNvGrpSpPr>
              <a:grpSpLocks/>
            </p:cNvGrpSpPr>
            <p:nvPr/>
          </p:nvGrpSpPr>
          <p:grpSpPr bwMode="auto">
            <a:xfrm>
              <a:off x="4386779" y="894522"/>
              <a:ext cx="757922" cy="824253"/>
              <a:chOff x="1095375" y="1203750"/>
              <a:chExt cx="485775" cy="815181"/>
            </a:xfrm>
          </p:grpSpPr>
          <p:sp>
            <p:nvSpPr>
              <p:cNvPr id="114"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15"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13"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spTree>
    <p:extLst>
      <p:ext uri="{BB962C8B-B14F-4D97-AF65-F5344CB8AC3E}">
        <p14:creationId xmlns:p14="http://schemas.microsoft.com/office/powerpoint/2010/main" val="4306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1000"/>
                                        <p:tgtEl>
                                          <p:spTgt spid="93"/>
                                        </p:tgtEl>
                                      </p:cBhvr>
                                    </p:animEffect>
                                  </p:childTnLst>
                                </p:cTn>
                              </p:par>
                              <p:par>
                                <p:cTn id="15" presetID="10"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1000"/>
                                        <p:tgtEl>
                                          <p:spTgt spid="94"/>
                                        </p:tgtEl>
                                      </p:cBhvr>
                                    </p:animEffect>
                                  </p:childTnLst>
                                </p:cTn>
                              </p:par>
                              <p:par>
                                <p:cTn id="18" presetID="10" presetClass="entr" presetSubtype="0"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1000"/>
                                        <p:tgtEl>
                                          <p:spTgt spid="95"/>
                                        </p:tgtEl>
                                      </p:cBhvr>
                                    </p:animEffect>
                                  </p:childTnLst>
                                </p:cTn>
                              </p:par>
                              <p:par>
                                <p:cTn id="21" presetID="10"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1000"/>
                                        <p:tgtEl>
                                          <p:spTgt spid="96"/>
                                        </p:tgtEl>
                                      </p:cBhvr>
                                    </p:animEffect>
                                  </p:childTnLst>
                                </p:cTn>
                              </p:par>
                            </p:childTnLst>
                          </p:cTn>
                        </p:par>
                        <p:par>
                          <p:cTn id="24" fill="hold">
                            <p:stCondLst>
                              <p:cond delay="1000"/>
                            </p:stCondLst>
                            <p:childTnLst>
                              <p:par>
                                <p:cTn id="25" presetID="3" presetClass="entr" presetSubtype="10"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blinds(horizontal)">
                                      <p:cBhvr>
                                        <p:cTn id="27" dur="500"/>
                                        <p:tgtEl>
                                          <p:spTgt spid="85"/>
                                        </p:tgtEl>
                                      </p:cBhvr>
                                    </p:animEffect>
                                  </p:childTnLst>
                                </p:cTn>
                              </p:par>
                              <p:par>
                                <p:cTn id="28" presetID="3" presetClass="entr" presetSubtype="1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blinds(horizontal)">
                                      <p:cBhvr>
                                        <p:cTn id="30" dur="500"/>
                                        <p:tgtEl>
                                          <p:spTgt spid="111"/>
                                        </p:tgtEl>
                                      </p:cBhvr>
                                    </p:animEffect>
                                  </p:childTnLst>
                                </p:cTn>
                              </p:par>
                              <p:par>
                                <p:cTn id="31" presetID="3" presetClass="entr" presetSubtype="1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blinds(horizontal)">
                                      <p:cBhvr>
                                        <p:cTn id="33" dur="500"/>
                                        <p:tgtEl>
                                          <p:spTgt spid="106"/>
                                        </p:tgtEl>
                                      </p:cBhvr>
                                    </p:animEffect>
                                  </p:childTnLst>
                                </p:cTn>
                              </p:par>
                              <p:par>
                                <p:cTn id="34" presetID="3" presetClass="entr" presetSubtype="10" fill="hold" nodeType="with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blinds(horizontal)">
                                      <p:cBhvr>
                                        <p:cTn id="36" dur="500"/>
                                        <p:tgtEl>
                                          <p:spTgt spid="101"/>
                                        </p:tgtEl>
                                      </p:cBhvr>
                                    </p:animEffect>
                                  </p:childTnLst>
                                </p:cTn>
                              </p:par>
                            </p:childTnLst>
                          </p:cTn>
                        </p:par>
                        <p:par>
                          <p:cTn id="37" fill="hold">
                            <p:stCondLst>
                              <p:cond delay="1500"/>
                            </p:stCondLst>
                            <p:childTnLst>
                              <p:par>
                                <p:cTn id="38" presetID="3" presetClass="entr" presetSubtype="10" fill="hold"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blinds(horizontal)">
                                      <p:cBhvr>
                                        <p:cTn id="40" dur="1000"/>
                                        <p:tgtEl>
                                          <p:spTgt spid="72"/>
                                        </p:tgtEl>
                                      </p:cBhvr>
                                    </p:animEffect>
                                  </p:childTnLst>
                                </p:cTn>
                              </p:par>
                              <p:par>
                                <p:cTn id="41" presetID="3" presetClass="entr" presetSubtype="10"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blinds(horizontal)">
                                      <p:cBhvr>
                                        <p:cTn id="43" dur="1000"/>
                                        <p:tgtEl>
                                          <p:spTgt spid="90"/>
                                        </p:tgtEl>
                                      </p:cBhvr>
                                    </p:animEffect>
                                  </p:childTnLst>
                                </p:cTn>
                              </p:par>
                              <p:par>
                                <p:cTn id="44" presetID="3" presetClass="entr" presetSubtype="10" fill="hold"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blinds(horizontal)">
                                      <p:cBhvr>
                                        <p:cTn id="46" dur="1000"/>
                                        <p:tgtEl>
                                          <p:spTgt spid="91"/>
                                        </p:tgtEl>
                                      </p:cBhvr>
                                    </p:animEffect>
                                  </p:childTnLst>
                                </p:cTn>
                              </p:par>
                              <p:par>
                                <p:cTn id="47" presetID="3" presetClass="entr" presetSubtype="10" fill="hold"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blinds(horizontal)">
                                      <p:cBhvr>
                                        <p:cTn id="49" dur="1000"/>
                                        <p:tgtEl>
                                          <p:spTgt spid="92"/>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1000"/>
                                        <p:tgtEl>
                                          <p:spTgt spid="66"/>
                                        </p:tgtEl>
                                      </p:cBhvr>
                                    </p:animEffect>
                                  </p:childTnLst>
                                </p:cTn>
                              </p:par>
                              <p:par>
                                <p:cTn id="54" presetID="10" presetClass="entr" presetSubtype="0" fill="hold" nodeType="with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1000"/>
                                        <p:tgtEl>
                                          <p:spTgt spid="73"/>
                                        </p:tgtEl>
                                      </p:cBhvr>
                                    </p:animEffect>
                                  </p:childTnLst>
                                </p:cTn>
                              </p:par>
                              <p:par>
                                <p:cTn id="57" presetID="10"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1000"/>
                                        <p:tgtEl>
                                          <p:spTgt spid="77"/>
                                        </p:tgtEl>
                                      </p:cBhvr>
                                    </p:animEffect>
                                  </p:childTnLst>
                                </p:cTn>
                              </p:par>
                              <p:par>
                                <p:cTn id="60" presetID="10"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1000"/>
                                        <p:tgtEl>
                                          <p:spTgt spid="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1000"/>
                                        <p:tgtEl>
                                          <p:spTgt spid="70"/>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blinds(horizontal)">
                                      <p:cBhvr>
                                        <p:cTn id="70" dur="1000"/>
                                        <p:tgtEl>
                                          <p:spTgt spid="97"/>
                                        </p:tgtEl>
                                      </p:cBhvr>
                                    </p:animEffect>
                                  </p:childTnLst>
                                </p:cTn>
                              </p:par>
                              <p:par>
                                <p:cTn id="71" presetID="3" presetClass="entr" presetSubtype="1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blinds(horizontal)">
                                      <p:cBhvr>
                                        <p:cTn id="73" dur="1000"/>
                                        <p:tgtEl>
                                          <p:spTgt spid="98"/>
                                        </p:tgtEl>
                                      </p:cBhvr>
                                    </p:animEffect>
                                  </p:childTnLst>
                                </p:cTn>
                              </p:par>
                              <p:par>
                                <p:cTn id="74" presetID="3" presetClass="entr" presetSubtype="1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blinds(horizontal)">
                                      <p:cBhvr>
                                        <p:cTn id="76" dur="1000"/>
                                        <p:tgtEl>
                                          <p:spTgt spid="99"/>
                                        </p:tgtEl>
                                      </p:cBhvr>
                                    </p:animEffect>
                                  </p:childTnLst>
                                </p:cTn>
                              </p:par>
                              <p:par>
                                <p:cTn id="77" presetID="3" presetClass="entr" presetSubtype="1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animEffect transition="in" filter="blinds(horizontal)">
                                      <p:cBhvr>
                                        <p:cTn id="79" dur="1000"/>
                                        <p:tgtEl>
                                          <p:spTgt spid="100"/>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fade">
                                      <p:cBhvr>
                                        <p:cTn id="83" dur="1000"/>
                                        <p:tgtEl>
                                          <p:spTgt spid="6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10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fade">
                                      <p:cBhvr>
                                        <p:cTn id="89" dur="1000"/>
                                        <p:tgtEl>
                                          <p:spTgt spid="8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1000"/>
                                        <p:tgtEl>
                                          <p:spTgt spid="8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fade">
                                      <p:cBhvr>
                                        <p:cTn id="95" dur="1000"/>
                                        <p:tgtEl>
                                          <p:spTgt spid="71"/>
                                        </p:tgtEl>
                                      </p:cBhvr>
                                    </p:animEffect>
                                  </p:childTnLst>
                                </p:cTn>
                              </p:par>
                              <p:par>
                                <p:cTn id="96" presetID="1" presetClass="entr" presetSubtype="0" fill="hold" grpId="0" nodeType="withEffect">
                                  <p:stCondLst>
                                    <p:cond delay="0"/>
                                  </p:stCondLst>
                                  <p:childTnLst>
                                    <p:set>
                                      <p:cBhvr>
                                        <p:cTn id="9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9" grpId="0" animBg="1"/>
      <p:bldP spid="70" grpId="0"/>
      <p:bldP spid="71" grpId="0"/>
      <p:bldP spid="76" grpId="0" animBg="1"/>
      <p:bldP spid="80" grpId="0" animBg="1"/>
      <p:bldP spid="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链接克隆原理</a:t>
            </a:r>
            <a:endParaRPr lang="zh-CN" altLang="en-US" dirty="0"/>
          </a:p>
        </p:txBody>
      </p:sp>
      <p:sp>
        <p:nvSpPr>
          <p:cNvPr id="6" name="文本占位符 5"/>
          <p:cNvSpPr>
            <a:spLocks noGrp="1"/>
          </p:cNvSpPr>
          <p:nvPr>
            <p:ph type="body" sz="quarter" idx="10"/>
          </p:nvPr>
        </p:nvSpPr>
        <p:spPr>
          <a:xfrm>
            <a:off x="1048047" y="1233488"/>
            <a:ext cx="5059313" cy="4680000"/>
          </a:xfrm>
        </p:spPr>
        <p:txBody>
          <a:bodyPr/>
          <a:lstStyle/>
          <a:p>
            <a:r>
              <a:rPr lang="zh-CN" altLang="en-US" kern="1200" dirty="0"/>
              <a:t>链接克隆是一种通过将链接克隆母卷和链接克隆差分卷组合映射为一个链接克隆卷，提供给虚拟机使用的技术；其中链接克隆母卷为只读卷，多个链接克隆虚拟机共用一</a:t>
            </a:r>
            <a:r>
              <a:rPr lang="zh-CN" altLang="en-US" kern="1200" dirty="0" smtClean="0"/>
              <a:t>份。</a:t>
            </a:r>
            <a:endParaRPr lang="en-US" altLang="zh-CN" kern="1200" dirty="0" smtClean="0"/>
          </a:p>
          <a:p>
            <a:r>
              <a:rPr lang="zh-CN" altLang="en-US" kern="1200" dirty="0" smtClean="0"/>
              <a:t>链接</a:t>
            </a:r>
            <a:r>
              <a:rPr lang="zh-CN" altLang="en-US" kern="1200" dirty="0"/>
              <a:t>克隆差分卷是读写卷，其存储是精简配置的，每个链接克隆虚拟机一份，保存了每个虚拟机差异化的</a:t>
            </a:r>
            <a:r>
              <a:rPr lang="zh-CN" altLang="en-US" kern="1200" dirty="0" smtClean="0"/>
              <a:t>数据。</a:t>
            </a:r>
            <a:endParaRPr lang="en-US" altLang="zh-CN" dirty="0" smtClean="0"/>
          </a:p>
          <a:p>
            <a:pPr>
              <a:lnSpc>
                <a:spcPct val="130000"/>
              </a:lnSpc>
              <a:buClr>
                <a:srgbClr val="808080"/>
              </a:buClr>
              <a:defRPr/>
            </a:pP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25823961"/>
              </p:ext>
            </p:extLst>
          </p:nvPr>
        </p:nvGraphicFramePr>
        <p:xfrm>
          <a:off x="7375291" y="1585942"/>
          <a:ext cx="2935696" cy="387420"/>
        </p:xfrm>
        <a:graphic>
          <a:graphicData uri="http://schemas.openxmlformats.org/drawingml/2006/table">
            <a:tbl>
              <a:tblPr firstRow="1" bandRow="1">
                <a:tableStyleId>{5C22544A-7EE6-4342-B048-85BDC9FD1C3A}</a:tableStyleId>
              </a:tblPr>
              <a:tblGrid>
                <a:gridCol w="366962"/>
                <a:gridCol w="366962"/>
                <a:gridCol w="366962"/>
                <a:gridCol w="366962"/>
                <a:gridCol w="366962"/>
                <a:gridCol w="366962"/>
                <a:gridCol w="366962"/>
                <a:gridCol w="366962"/>
              </a:tblGrid>
              <a:tr h="387420">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610348889"/>
              </p:ext>
            </p:extLst>
          </p:nvPr>
        </p:nvGraphicFramePr>
        <p:xfrm>
          <a:off x="6116472" y="3379778"/>
          <a:ext cx="2323752" cy="365760"/>
        </p:xfrm>
        <a:graphic>
          <a:graphicData uri="http://schemas.openxmlformats.org/drawingml/2006/table">
            <a:tbl>
              <a:tblPr firstRow="1" bandRow="1">
                <a:tableStyleId>{5C22544A-7EE6-4342-B048-85BDC9FD1C3A}</a:tableStyleId>
              </a:tblPr>
              <a:tblGrid>
                <a:gridCol w="290469"/>
                <a:gridCol w="290469"/>
                <a:gridCol w="290469"/>
                <a:gridCol w="290469"/>
                <a:gridCol w="290469"/>
                <a:gridCol w="290469"/>
                <a:gridCol w="290469"/>
                <a:gridCol w="290469"/>
              </a:tblGrid>
              <a:tr h="336560">
                <a:tc>
                  <a:txBody>
                    <a:bodyPr/>
                    <a:lstStyle/>
                    <a:p>
                      <a:r>
                        <a:rPr lang="en-US" altLang="zh-CN" dirty="0" smtClean="0">
                          <a:solidFill>
                            <a:schemeClr val="tx1"/>
                          </a:solidFill>
                        </a:rPr>
                        <a:t>1</a:t>
                      </a:r>
                      <a:endParaRPr lang="zh-CN" altLang="en-US" dirty="0">
                        <a:solidFill>
                          <a:schemeClr val="tx1"/>
                        </a:solidFill>
                      </a:endParaRPr>
                    </a:p>
                  </a:txBody>
                  <a:tcPr>
                    <a:solidFill>
                      <a:srgbClr val="FF0000"/>
                    </a:solidFill>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452354607"/>
              </p:ext>
            </p:extLst>
          </p:nvPr>
        </p:nvGraphicFramePr>
        <p:xfrm>
          <a:off x="9149111" y="3357563"/>
          <a:ext cx="2323752" cy="365760"/>
        </p:xfrm>
        <a:graphic>
          <a:graphicData uri="http://schemas.openxmlformats.org/drawingml/2006/table">
            <a:tbl>
              <a:tblPr firstRow="1" bandRow="1">
                <a:tableStyleId>{5C22544A-7EE6-4342-B048-85BDC9FD1C3A}</a:tableStyleId>
              </a:tblPr>
              <a:tblGrid>
                <a:gridCol w="290469"/>
                <a:gridCol w="290469"/>
                <a:gridCol w="290469"/>
                <a:gridCol w="290469"/>
                <a:gridCol w="290469"/>
                <a:gridCol w="290469"/>
                <a:gridCol w="290469"/>
                <a:gridCol w="290469"/>
              </a:tblGrid>
              <a:tr h="336560">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solidFill>
                      <a:srgbClr val="FF0000"/>
                    </a:solidFill>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solidFill>
                      <a:srgbClr val="FF0000"/>
                    </a:solid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387258588"/>
              </p:ext>
            </p:extLst>
          </p:nvPr>
        </p:nvGraphicFramePr>
        <p:xfrm>
          <a:off x="6122928" y="4986740"/>
          <a:ext cx="2323752" cy="365760"/>
        </p:xfrm>
        <a:graphic>
          <a:graphicData uri="http://schemas.openxmlformats.org/drawingml/2006/table">
            <a:tbl>
              <a:tblPr firstRow="1" bandRow="1">
                <a:tableStyleId>{5C22544A-7EE6-4342-B048-85BDC9FD1C3A}</a:tableStyleId>
              </a:tblPr>
              <a:tblGrid>
                <a:gridCol w="290469"/>
                <a:gridCol w="290469"/>
                <a:gridCol w="290469"/>
                <a:gridCol w="290469"/>
                <a:gridCol w="290469"/>
                <a:gridCol w="290469"/>
                <a:gridCol w="290469"/>
                <a:gridCol w="290469"/>
              </a:tblGrid>
              <a:tr h="336560">
                <a:tc>
                  <a:txBody>
                    <a:bodyPr/>
                    <a:lstStyle/>
                    <a:p>
                      <a:r>
                        <a:rPr lang="en-US" altLang="zh-CN" dirty="0" smtClean="0">
                          <a:solidFill>
                            <a:schemeClr val="tx1"/>
                          </a:solidFill>
                        </a:rPr>
                        <a:t>1</a:t>
                      </a:r>
                      <a:endParaRPr lang="zh-CN" altLang="en-US" dirty="0">
                        <a:solidFill>
                          <a:schemeClr val="tx1"/>
                        </a:solidFill>
                      </a:endParaRPr>
                    </a:p>
                  </a:txBody>
                  <a:tcPr>
                    <a:solidFill>
                      <a:srgbClr val="FF0000"/>
                    </a:solidFill>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752729025"/>
              </p:ext>
            </p:extLst>
          </p:nvPr>
        </p:nvGraphicFramePr>
        <p:xfrm>
          <a:off x="9102648" y="4986740"/>
          <a:ext cx="2323752" cy="365760"/>
        </p:xfrm>
        <a:graphic>
          <a:graphicData uri="http://schemas.openxmlformats.org/drawingml/2006/table">
            <a:tbl>
              <a:tblPr firstRow="1" bandRow="1">
                <a:tableStyleId>{5C22544A-7EE6-4342-B048-85BDC9FD1C3A}</a:tableStyleId>
              </a:tblPr>
              <a:tblGrid>
                <a:gridCol w="290469"/>
                <a:gridCol w="290469"/>
                <a:gridCol w="290469"/>
                <a:gridCol w="290469"/>
                <a:gridCol w="290469"/>
                <a:gridCol w="290469"/>
                <a:gridCol w="290469"/>
                <a:gridCol w="290469"/>
              </a:tblGrid>
              <a:tr h="336560">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solidFill>
                      <a:srgbClr val="FF0000"/>
                    </a:solidFill>
                  </a:tcPr>
                </a:tc>
                <a:tc>
                  <a:txBody>
                    <a:bodyPr/>
                    <a:lstStyle/>
                    <a:p>
                      <a:r>
                        <a:rPr lang="en-US" altLang="zh-CN" dirty="0" smtClean="0">
                          <a:solidFill>
                            <a:schemeClr val="tx1"/>
                          </a:solidFill>
                        </a:rPr>
                        <a:t>0</a:t>
                      </a:r>
                      <a:endParaRPr lang="zh-CN" altLang="en-US" dirty="0">
                        <a:solidFill>
                          <a:schemeClr val="tx1"/>
                        </a:solidFill>
                      </a:endParaRPr>
                    </a:p>
                  </a:txBody>
                  <a:tcPr/>
                </a:tc>
                <a:tc>
                  <a:txBody>
                    <a:bodyPr/>
                    <a:lstStyle/>
                    <a:p>
                      <a:r>
                        <a:rPr lang="en-US" altLang="zh-CN" dirty="0" smtClean="0">
                          <a:solidFill>
                            <a:schemeClr val="tx1"/>
                          </a:solidFill>
                        </a:rPr>
                        <a:t>0</a:t>
                      </a:r>
                      <a:endParaRPr lang="zh-CN" altLang="en-US" dirty="0">
                        <a:solidFill>
                          <a:schemeClr val="tx1"/>
                        </a:solidFill>
                      </a:endParaRPr>
                    </a:p>
                  </a:txBody>
                  <a:tcPr>
                    <a:solidFill>
                      <a:srgbClr val="FF0000"/>
                    </a:solidFill>
                  </a:tcPr>
                </a:tc>
              </a:tr>
            </a:tbl>
          </a:graphicData>
        </a:graphic>
      </p:graphicFrame>
      <p:sp>
        <p:nvSpPr>
          <p:cNvPr id="14" name="文本框 13"/>
          <p:cNvSpPr txBox="1"/>
          <p:nvPr/>
        </p:nvSpPr>
        <p:spPr bwMode="auto">
          <a:xfrm>
            <a:off x="7284804" y="1233488"/>
            <a:ext cx="1908212"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600" dirty="0" smtClean="0">
                <a:latin typeface="+mn-ea"/>
                <a:ea typeface="+mn-ea"/>
              </a:rPr>
              <a:t>VM</a:t>
            </a:r>
            <a:r>
              <a:rPr lang="zh-CN" altLang="en-US" sz="1600" dirty="0" smtClean="0">
                <a:latin typeface="+mn-ea"/>
                <a:ea typeface="+mn-ea"/>
              </a:rPr>
              <a:t>母卷</a:t>
            </a:r>
          </a:p>
        </p:txBody>
      </p:sp>
      <p:sp>
        <p:nvSpPr>
          <p:cNvPr id="15" name="文本框 14"/>
          <p:cNvSpPr txBox="1"/>
          <p:nvPr/>
        </p:nvSpPr>
        <p:spPr bwMode="auto">
          <a:xfrm>
            <a:off x="6122928" y="2974785"/>
            <a:ext cx="1908212"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600" dirty="0" smtClean="0">
                <a:latin typeface="+mn-ea"/>
                <a:ea typeface="+mn-ea"/>
              </a:rPr>
              <a:t>VM1</a:t>
            </a:r>
            <a:r>
              <a:rPr lang="zh-CN" altLang="en-US" sz="1600" dirty="0">
                <a:latin typeface="+mn-ea"/>
                <a:ea typeface="+mn-ea"/>
              </a:rPr>
              <a:t>差分</a:t>
            </a:r>
            <a:r>
              <a:rPr lang="zh-CN" altLang="en-US" sz="1600" dirty="0" smtClean="0">
                <a:latin typeface="+mn-ea"/>
                <a:ea typeface="+mn-ea"/>
              </a:rPr>
              <a:t>卷</a:t>
            </a:r>
          </a:p>
        </p:txBody>
      </p:sp>
      <p:sp>
        <p:nvSpPr>
          <p:cNvPr id="16" name="文本框 15"/>
          <p:cNvSpPr txBox="1"/>
          <p:nvPr/>
        </p:nvSpPr>
        <p:spPr bwMode="auto">
          <a:xfrm>
            <a:off x="6096000" y="4581747"/>
            <a:ext cx="1908212"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600" dirty="0" smtClean="0">
                <a:latin typeface="+mn-ea"/>
                <a:ea typeface="+mn-ea"/>
              </a:rPr>
              <a:t>VM1</a:t>
            </a:r>
            <a:r>
              <a:rPr lang="zh-CN" altLang="en-US" sz="1600" dirty="0" smtClean="0">
                <a:latin typeface="+mn-ea"/>
                <a:ea typeface="+mn-ea"/>
              </a:rPr>
              <a:t>链接克隆卷</a:t>
            </a:r>
          </a:p>
        </p:txBody>
      </p:sp>
      <p:sp>
        <p:nvSpPr>
          <p:cNvPr id="17" name="文本框 16"/>
          <p:cNvSpPr txBox="1"/>
          <p:nvPr/>
        </p:nvSpPr>
        <p:spPr bwMode="auto">
          <a:xfrm>
            <a:off x="9804412" y="4639860"/>
            <a:ext cx="1908212"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600" dirty="0" err="1" smtClean="0">
                <a:latin typeface="+mn-ea"/>
                <a:ea typeface="+mn-ea"/>
              </a:rPr>
              <a:t>VMn</a:t>
            </a:r>
            <a:r>
              <a:rPr lang="zh-CN" altLang="en-US" sz="1600" dirty="0" smtClean="0">
                <a:latin typeface="+mn-ea"/>
                <a:ea typeface="+mn-ea"/>
              </a:rPr>
              <a:t>链接克隆卷</a:t>
            </a:r>
          </a:p>
        </p:txBody>
      </p:sp>
      <p:sp>
        <p:nvSpPr>
          <p:cNvPr id="18" name="文本框 17"/>
          <p:cNvSpPr txBox="1"/>
          <p:nvPr/>
        </p:nvSpPr>
        <p:spPr bwMode="auto">
          <a:xfrm>
            <a:off x="10264524" y="2965731"/>
            <a:ext cx="1908212"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600" dirty="0" err="1" smtClean="0">
                <a:latin typeface="+mn-ea"/>
                <a:ea typeface="+mn-ea"/>
              </a:rPr>
              <a:t>VMn</a:t>
            </a:r>
            <a:r>
              <a:rPr lang="zh-CN" altLang="en-US" sz="1600" dirty="0" smtClean="0">
                <a:latin typeface="+mn-ea"/>
                <a:ea typeface="+mn-ea"/>
              </a:rPr>
              <a:t>差分卷</a:t>
            </a:r>
          </a:p>
        </p:txBody>
      </p:sp>
      <p:cxnSp>
        <p:nvCxnSpPr>
          <p:cNvPr id="20" name="直接箭头连接符 19"/>
          <p:cNvCxnSpPr/>
          <p:nvPr/>
        </p:nvCxnSpPr>
        <p:spPr bwMode="auto">
          <a:xfrm flipH="1">
            <a:off x="7644172" y="1973362"/>
            <a:ext cx="802508" cy="13272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接箭头连接符 21"/>
          <p:cNvCxnSpPr/>
          <p:nvPr/>
        </p:nvCxnSpPr>
        <p:spPr bwMode="auto">
          <a:xfrm>
            <a:off x="9149111" y="2001837"/>
            <a:ext cx="943333" cy="12127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接箭头连接符 23"/>
          <p:cNvCxnSpPr/>
          <p:nvPr/>
        </p:nvCxnSpPr>
        <p:spPr bwMode="auto">
          <a:xfrm>
            <a:off x="8004212" y="3780274"/>
            <a:ext cx="0" cy="11363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接箭头连接符 24"/>
          <p:cNvCxnSpPr/>
          <p:nvPr/>
        </p:nvCxnSpPr>
        <p:spPr bwMode="auto">
          <a:xfrm>
            <a:off x="9620777" y="3803783"/>
            <a:ext cx="0" cy="11128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695964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链接克隆的优势</a:t>
            </a:r>
            <a:endParaRPr lang="zh-CN" altLang="en-US" dirty="0"/>
          </a:p>
        </p:txBody>
      </p:sp>
      <p:sp>
        <p:nvSpPr>
          <p:cNvPr id="3" name="文本占位符 2"/>
          <p:cNvSpPr>
            <a:spLocks noGrp="1"/>
          </p:cNvSpPr>
          <p:nvPr>
            <p:ph type="body" sz="quarter" idx="10"/>
          </p:nvPr>
        </p:nvSpPr>
        <p:spPr/>
        <p:txBody>
          <a:bodyPr/>
          <a:lstStyle/>
          <a:p>
            <a:r>
              <a:rPr lang="zh-CN" altLang="zh-CN" dirty="0" smtClean="0"/>
              <a:t>管理员</a:t>
            </a:r>
            <a:r>
              <a:rPr lang="zh-CN" altLang="en-US" dirty="0" smtClean="0"/>
              <a:t>可以</a:t>
            </a:r>
            <a:r>
              <a:rPr lang="zh-CN" altLang="zh-CN" dirty="0" smtClean="0"/>
              <a:t>统一对链接克隆虚拟机进行系统升级、系统补丁、安装新软件</a:t>
            </a:r>
            <a:r>
              <a:rPr lang="zh-CN" altLang="en-US" dirty="0" smtClean="0"/>
              <a:t>。</a:t>
            </a:r>
            <a:endParaRPr lang="en-US" altLang="zh-CN" dirty="0" smtClean="0"/>
          </a:p>
          <a:p>
            <a:r>
              <a:rPr lang="zh-CN" altLang="zh-CN" dirty="0" smtClean="0"/>
              <a:t>共用系统母盘，创建虚拟桌面减少系统盘的复制过程</a:t>
            </a:r>
            <a:r>
              <a:rPr lang="zh-CN" altLang="en-US" dirty="0" smtClean="0"/>
              <a:t>。</a:t>
            </a:r>
            <a:endParaRPr lang="en-US" altLang="zh-CN" dirty="0" smtClean="0"/>
          </a:p>
          <a:p>
            <a:r>
              <a:rPr lang="zh-CN" altLang="zh-CN" dirty="0" smtClean="0"/>
              <a:t>链接克隆的差分盘，保存用户工作的临时系统数据</a:t>
            </a:r>
            <a:r>
              <a:rPr lang="zh-CN" altLang="en-US" dirty="0" smtClean="0"/>
              <a:t>，</a:t>
            </a:r>
            <a:r>
              <a:rPr lang="zh-CN" altLang="zh-CN" dirty="0" smtClean="0"/>
              <a:t>只要把虚拟机关闭，差分盘就可以自动清除</a:t>
            </a:r>
            <a:r>
              <a:rPr lang="zh-CN" altLang="en-US" dirty="0" smtClean="0"/>
              <a:t>。</a:t>
            </a:r>
            <a:endParaRPr lang="en-US" altLang="zh-CN" dirty="0" smtClean="0"/>
          </a:p>
          <a:p>
            <a:pPr lvl="0"/>
            <a:r>
              <a:rPr lang="zh-CN" altLang="zh-CN" dirty="0" smtClean="0"/>
              <a:t>通过与</a:t>
            </a:r>
            <a:r>
              <a:rPr lang="en-US" altLang="zh-CN" dirty="0" smtClean="0"/>
              <a:t>Active Directory</a:t>
            </a:r>
            <a:r>
              <a:rPr lang="zh-CN" altLang="zh-CN" dirty="0" smtClean="0"/>
              <a:t>配合，可以满足保存用户的个性化配置及个性化数据要求。</a:t>
            </a:r>
            <a:endParaRPr lang="zh-CN" altLang="zh-CN" dirty="0"/>
          </a:p>
        </p:txBody>
      </p:sp>
    </p:spTree>
    <p:extLst>
      <p:ext uri="{BB962C8B-B14F-4D97-AF65-F5344CB8AC3E}">
        <p14:creationId xmlns:p14="http://schemas.microsoft.com/office/powerpoint/2010/main" val="283183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链接克隆的价值</a:t>
            </a:r>
            <a:endParaRPr lang="zh-CN" altLang="en-US" dirty="0"/>
          </a:p>
        </p:txBody>
      </p:sp>
      <p:sp>
        <p:nvSpPr>
          <p:cNvPr id="3" name="文本占位符 2"/>
          <p:cNvSpPr>
            <a:spLocks noGrp="1"/>
          </p:cNvSpPr>
          <p:nvPr>
            <p:ph type="body" sz="quarter" idx="10"/>
          </p:nvPr>
        </p:nvSpPr>
        <p:spPr/>
        <p:txBody>
          <a:bodyPr/>
          <a:lstStyle/>
          <a:p>
            <a:r>
              <a:rPr lang="zh-CN" altLang="zh-CN" dirty="0" smtClean="0"/>
              <a:t>基于链接克隆，能帮助客户提升效率、节约成本：</a:t>
            </a:r>
          </a:p>
          <a:p>
            <a:pPr lvl="1"/>
            <a:r>
              <a:rPr lang="zh-CN" altLang="zh-CN" dirty="0" smtClean="0"/>
              <a:t>只需秒级就能完成虚拟机的快速创建，缩短了发放时间，提高了虚拟机的发放效率。</a:t>
            </a:r>
          </a:p>
          <a:p>
            <a:pPr lvl="1"/>
            <a:r>
              <a:rPr lang="zh-CN" altLang="zh-CN" dirty="0" smtClean="0"/>
              <a:t>节省大量的存储空间，从而使企业的</a:t>
            </a:r>
            <a:r>
              <a:rPr lang="en-US" altLang="zh-CN" dirty="0" smtClean="0"/>
              <a:t>IT</a:t>
            </a:r>
            <a:r>
              <a:rPr lang="zh-CN" altLang="zh-CN" dirty="0" smtClean="0"/>
              <a:t>成本更低。</a:t>
            </a:r>
          </a:p>
          <a:p>
            <a:pPr lvl="1"/>
            <a:r>
              <a:rPr lang="zh-CN" altLang="zh-CN" dirty="0" smtClean="0"/>
              <a:t>提高维护管理效率，可以很方便的对链接克隆虚拟机进行统一的系统更新与打补丁等操作，节约后期维护成本。</a:t>
            </a:r>
          </a:p>
          <a:p>
            <a:endParaRPr lang="zh-CN" altLang="en-US" dirty="0"/>
          </a:p>
        </p:txBody>
      </p:sp>
    </p:spTree>
    <p:extLst>
      <p:ext uri="{BB962C8B-B14F-4D97-AF65-F5344CB8AC3E}">
        <p14:creationId xmlns:p14="http://schemas.microsoft.com/office/powerpoint/2010/main" val="2163608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919537" y="2715612"/>
            <a:ext cx="4881272" cy="2074476"/>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latin typeface="+mn-lt"/>
              <a:ea typeface="+mn-ea"/>
            </a:endParaRPr>
          </a:p>
        </p:txBody>
      </p:sp>
      <p:sp>
        <p:nvSpPr>
          <p:cNvPr id="2" name="标题 1"/>
          <p:cNvSpPr>
            <a:spLocks noGrp="1"/>
          </p:cNvSpPr>
          <p:nvPr>
            <p:ph type="title"/>
          </p:nvPr>
        </p:nvSpPr>
        <p:spPr/>
        <p:txBody>
          <a:bodyPr/>
          <a:lstStyle/>
          <a:p>
            <a:r>
              <a:rPr lang="zh-CN" altLang="en-US" dirty="0" smtClean="0"/>
              <a:t>模板、母卷与差分卷</a:t>
            </a:r>
            <a:endParaRPr lang="zh-CN" altLang="en-US" dirty="0"/>
          </a:p>
        </p:txBody>
      </p:sp>
      <p:cxnSp>
        <p:nvCxnSpPr>
          <p:cNvPr id="15" name="直接箭头连接符 14"/>
          <p:cNvCxnSpPr/>
          <p:nvPr/>
        </p:nvCxnSpPr>
        <p:spPr bwMode="auto">
          <a:xfrm>
            <a:off x="3396831" y="2310544"/>
            <a:ext cx="0" cy="427338"/>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17" name="组合 16"/>
          <p:cNvGrpSpPr/>
          <p:nvPr/>
        </p:nvGrpSpPr>
        <p:grpSpPr>
          <a:xfrm>
            <a:off x="3126801" y="2834050"/>
            <a:ext cx="540060" cy="688786"/>
            <a:chOff x="8407400" y="2055813"/>
            <a:chExt cx="360363" cy="458788"/>
          </a:xfrm>
          <a:solidFill>
            <a:srgbClr val="FFC000"/>
          </a:solidFill>
        </p:grpSpPr>
        <p:sp>
          <p:nvSpPr>
            <p:cNvPr id="18"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sp>
          <p:nvSpPr>
            <p:cNvPr id="19"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sp>
          <p:nvSpPr>
            <p:cNvPr id="20"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sp>
          <p:nvSpPr>
            <p:cNvPr id="21"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grpSp>
      <p:grpSp>
        <p:nvGrpSpPr>
          <p:cNvPr id="22" name="组合 21"/>
          <p:cNvGrpSpPr/>
          <p:nvPr/>
        </p:nvGrpSpPr>
        <p:grpSpPr>
          <a:xfrm>
            <a:off x="3126801" y="3956603"/>
            <a:ext cx="540060" cy="688786"/>
            <a:chOff x="8407400" y="2055813"/>
            <a:chExt cx="360363" cy="458788"/>
          </a:xfrm>
          <a:solidFill>
            <a:srgbClr val="0070C0"/>
          </a:solidFill>
        </p:grpSpPr>
        <p:sp>
          <p:nvSpPr>
            <p:cNvPr id="23"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24"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25"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26"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grpSp>
      <p:cxnSp>
        <p:nvCxnSpPr>
          <p:cNvPr id="27" name="直接箭头连接符 26"/>
          <p:cNvCxnSpPr/>
          <p:nvPr/>
        </p:nvCxnSpPr>
        <p:spPr bwMode="auto">
          <a:xfrm>
            <a:off x="3396831" y="3522837"/>
            <a:ext cx="0" cy="38084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30" name="组合 29"/>
          <p:cNvGrpSpPr/>
          <p:nvPr/>
        </p:nvGrpSpPr>
        <p:grpSpPr>
          <a:xfrm>
            <a:off x="4261007" y="5326742"/>
            <a:ext cx="685454" cy="535757"/>
            <a:chOff x="2865438" y="1474788"/>
            <a:chExt cx="414338" cy="323850"/>
          </a:xfrm>
          <a:solidFill>
            <a:srgbClr val="15B0E8"/>
          </a:solidFill>
        </p:grpSpPr>
        <p:sp>
          <p:nvSpPr>
            <p:cNvPr id="31" name="Freeform 14"/>
            <p:cNvSpPr>
              <a:spLocks noEditPoints="1"/>
            </p:cNvSpPr>
            <p:nvPr/>
          </p:nvSpPr>
          <p:spPr bwMode="auto">
            <a:xfrm>
              <a:off x="2865438" y="1474788"/>
              <a:ext cx="414338" cy="323850"/>
            </a:xfrm>
            <a:custGeom>
              <a:avLst/>
              <a:gdLst>
                <a:gd name="T0" fmla="*/ 78 w 80"/>
                <a:gd name="T1" fmla="*/ 0 h 62"/>
                <a:gd name="T2" fmla="*/ 2 w 80"/>
                <a:gd name="T3" fmla="*/ 0 h 62"/>
                <a:gd name="T4" fmla="*/ 0 w 80"/>
                <a:gd name="T5" fmla="*/ 3 h 62"/>
                <a:gd name="T6" fmla="*/ 0 w 80"/>
                <a:gd name="T7" fmla="*/ 49 h 62"/>
                <a:gd name="T8" fmla="*/ 2 w 80"/>
                <a:gd name="T9" fmla="*/ 51 h 62"/>
                <a:gd name="T10" fmla="*/ 38 w 80"/>
                <a:gd name="T11" fmla="*/ 51 h 62"/>
                <a:gd name="T12" fmla="*/ 38 w 80"/>
                <a:gd name="T13" fmla="*/ 58 h 62"/>
                <a:gd name="T14" fmla="*/ 19 w 80"/>
                <a:gd name="T15" fmla="*/ 58 h 62"/>
                <a:gd name="T16" fmla="*/ 17 w 80"/>
                <a:gd name="T17" fmla="*/ 60 h 62"/>
                <a:gd name="T18" fmla="*/ 19 w 80"/>
                <a:gd name="T19" fmla="*/ 62 h 62"/>
                <a:gd name="T20" fmla="*/ 61 w 80"/>
                <a:gd name="T21" fmla="*/ 62 h 62"/>
                <a:gd name="T22" fmla="*/ 63 w 80"/>
                <a:gd name="T23" fmla="*/ 60 h 62"/>
                <a:gd name="T24" fmla="*/ 61 w 80"/>
                <a:gd name="T25" fmla="*/ 58 h 62"/>
                <a:gd name="T26" fmla="*/ 42 w 80"/>
                <a:gd name="T27" fmla="*/ 58 h 62"/>
                <a:gd name="T28" fmla="*/ 42 w 80"/>
                <a:gd name="T29" fmla="*/ 51 h 62"/>
                <a:gd name="T30" fmla="*/ 78 w 80"/>
                <a:gd name="T31" fmla="*/ 51 h 62"/>
                <a:gd name="T32" fmla="*/ 80 w 80"/>
                <a:gd name="T33" fmla="*/ 49 h 62"/>
                <a:gd name="T34" fmla="*/ 80 w 80"/>
                <a:gd name="T35" fmla="*/ 3 h 62"/>
                <a:gd name="T36" fmla="*/ 78 w 80"/>
                <a:gd name="T37" fmla="*/ 0 h 62"/>
                <a:gd name="T38" fmla="*/ 76 w 80"/>
                <a:gd name="T39" fmla="*/ 47 h 62"/>
                <a:gd name="T40" fmla="*/ 4 w 80"/>
                <a:gd name="T41" fmla="*/ 47 h 62"/>
                <a:gd name="T42" fmla="*/ 4 w 80"/>
                <a:gd name="T43" fmla="*/ 4 h 62"/>
                <a:gd name="T44" fmla="*/ 76 w 80"/>
                <a:gd name="T45" fmla="*/ 4 h 62"/>
                <a:gd name="T46" fmla="*/ 76 w 80"/>
                <a:gd name="T47"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2">
                  <a:moveTo>
                    <a:pt x="78" y="0"/>
                  </a:moveTo>
                  <a:cubicBezTo>
                    <a:pt x="2" y="0"/>
                    <a:pt x="2" y="0"/>
                    <a:pt x="2" y="0"/>
                  </a:cubicBezTo>
                  <a:cubicBezTo>
                    <a:pt x="1" y="0"/>
                    <a:pt x="0" y="2"/>
                    <a:pt x="0" y="3"/>
                  </a:cubicBezTo>
                  <a:cubicBezTo>
                    <a:pt x="0" y="49"/>
                    <a:pt x="0" y="49"/>
                    <a:pt x="0" y="49"/>
                  </a:cubicBezTo>
                  <a:cubicBezTo>
                    <a:pt x="0" y="50"/>
                    <a:pt x="1" y="51"/>
                    <a:pt x="2" y="51"/>
                  </a:cubicBezTo>
                  <a:cubicBezTo>
                    <a:pt x="38" y="51"/>
                    <a:pt x="38" y="51"/>
                    <a:pt x="38" y="51"/>
                  </a:cubicBezTo>
                  <a:cubicBezTo>
                    <a:pt x="38" y="58"/>
                    <a:pt x="38" y="58"/>
                    <a:pt x="38" y="58"/>
                  </a:cubicBezTo>
                  <a:cubicBezTo>
                    <a:pt x="19" y="58"/>
                    <a:pt x="19" y="58"/>
                    <a:pt x="19" y="58"/>
                  </a:cubicBezTo>
                  <a:cubicBezTo>
                    <a:pt x="18" y="58"/>
                    <a:pt x="17" y="59"/>
                    <a:pt x="17" y="60"/>
                  </a:cubicBezTo>
                  <a:cubicBezTo>
                    <a:pt x="17" y="61"/>
                    <a:pt x="18" y="62"/>
                    <a:pt x="19" y="62"/>
                  </a:cubicBezTo>
                  <a:cubicBezTo>
                    <a:pt x="61" y="62"/>
                    <a:pt x="61" y="62"/>
                    <a:pt x="61" y="62"/>
                  </a:cubicBezTo>
                  <a:cubicBezTo>
                    <a:pt x="62" y="62"/>
                    <a:pt x="63" y="61"/>
                    <a:pt x="63" y="60"/>
                  </a:cubicBezTo>
                  <a:cubicBezTo>
                    <a:pt x="63" y="59"/>
                    <a:pt x="62" y="58"/>
                    <a:pt x="61" y="58"/>
                  </a:cubicBezTo>
                  <a:cubicBezTo>
                    <a:pt x="42" y="58"/>
                    <a:pt x="42" y="58"/>
                    <a:pt x="42" y="58"/>
                  </a:cubicBezTo>
                  <a:cubicBezTo>
                    <a:pt x="42" y="51"/>
                    <a:pt x="42" y="51"/>
                    <a:pt x="42" y="51"/>
                  </a:cubicBezTo>
                  <a:cubicBezTo>
                    <a:pt x="78" y="51"/>
                    <a:pt x="78" y="51"/>
                    <a:pt x="78" y="51"/>
                  </a:cubicBezTo>
                  <a:cubicBezTo>
                    <a:pt x="79" y="51"/>
                    <a:pt x="80" y="50"/>
                    <a:pt x="80" y="49"/>
                  </a:cubicBezTo>
                  <a:cubicBezTo>
                    <a:pt x="80" y="3"/>
                    <a:pt x="80" y="3"/>
                    <a:pt x="80" y="3"/>
                  </a:cubicBezTo>
                  <a:cubicBezTo>
                    <a:pt x="80" y="2"/>
                    <a:pt x="79" y="0"/>
                    <a:pt x="78" y="0"/>
                  </a:cubicBezTo>
                  <a:close/>
                  <a:moveTo>
                    <a:pt x="76" y="47"/>
                  </a:moveTo>
                  <a:cubicBezTo>
                    <a:pt x="4" y="47"/>
                    <a:pt x="4" y="47"/>
                    <a:pt x="4" y="47"/>
                  </a:cubicBezTo>
                  <a:cubicBezTo>
                    <a:pt x="4" y="4"/>
                    <a:pt x="4" y="4"/>
                    <a:pt x="4" y="4"/>
                  </a:cubicBezTo>
                  <a:cubicBezTo>
                    <a:pt x="76" y="4"/>
                    <a:pt x="76" y="4"/>
                    <a:pt x="76" y="4"/>
                  </a:cubicBezTo>
                  <a:lnTo>
                    <a:pt x="7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defRPr/>
              </a:pPr>
              <a:endParaRPr lang="zh-CN" altLang="en-US">
                <a:latin typeface="+mn-lt"/>
                <a:ea typeface="+mn-ea"/>
              </a:endParaRPr>
            </a:p>
          </p:txBody>
        </p:sp>
        <p:sp>
          <p:nvSpPr>
            <p:cNvPr id="32" name="Freeform 16"/>
            <p:cNvSpPr>
              <a:spLocks/>
            </p:cNvSpPr>
            <p:nvPr/>
          </p:nvSpPr>
          <p:spPr bwMode="auto">
            <a:xfrm>
              <a:off x="2973388" y="1547813"/>
              <a:ext cx="196850" cy="120650"/>
            </a:xfrm>
            <a:custGeom>
              <a:avLst/>
              <a:gdLst>
                <a:gd name="T0" fmla="*/ 29 w 38"/>
                <a:gd name="T1" fmla="*/ 6 h 23"/>
                <a:gd name="T2" fmla="*/ 28 w 38"/>
                <a:gd name="T3" fmla="*/ 6 h 23"/>
                <a:gd name="T4" fmla="*/ 18 w 38"/>
                <a:gd name="T5" fmla="*/ 0 h 23"/>
                <a:gd name="T6" fmla="*/ 7 w 38"/>
                <a:gd name="T7" fmla="*/ 9 h 23"/>
                <a:gd name="T8" fmla="*/ 0 w 38"/>
                <a:gd name="T9" fmla="*/ 16 h 23"/>
                <a:gd name="T10" fmla="*/ 7 w 38"/>
                <a:gd name="T11" fmla="*/ 23 h 23"/>
                <a:gd name="T12" fmla="*/ 12 w 38"/>
                <a:gd name="T13" fmla="*/ 22 h 23"/>
                <a:gd name="T14" fmla="*/ 18 w 38"/>
                <a:gd name="T15" fmla="*/ 23 h 23"/>
                <a:gd name="T16" fmla="*/ 24 w 38"/>
                <a:gd name="T17" fmla="*/ 22 h 23"/>
                <a:gd name="T18" fmla="*/ 29 w 38"/>
                <a:gd name="T19" fmla="*/ 23 h 23"/>
                <a:gd name="T20" fmla="*/ 38 w 38"/>
                <a:gd name="T21" fmla="*/ 15 h 23"/>
                <a:gd name="T22" fmla="*/ 29 w 3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29" y="6"/>
                  </a:moveTo>
                  <a:cubicBezTo>
                    <a:pt x="29" y="6"/>
                    <a:pt x="29" y="6"/>
                    <a:pt x="28" y="6"/>
                  </a:cubicBezTo>
                  <a:cubicBezTo>
                    <a:pt x="26" y="3"/>
                    <a:pt x="22" y="0"/>
                    <a:pt x="18" y="0"/>
                  </a:cubicBezTo>
                  <a:cubicBezTo>
                    <a:pt x="13" y="0"/>
                    <a:pt x="8" y="4"/>
                    <a:pt x="7" y="9"/>
                  </a:cubicBezTo>
                  <a:cubicBezTo>
                    <a:pt x="3" y="10"/>
                    <a:pt x="0" y="13"/>
                    <a:pt x="0" y="16"/>
                  </a:cubicBezTo>
                  <a:cubicBezTo>
                    <a:pt x="0" y="20"/>
                    <a:pt x="3" y="23"/>
                    <a:pt x="7" y="23"/>
                  </a:cubicBezTo>
                  <a:cubicBezTo>
                    <a:pt x="9" y="23"/>
                    <a:pt x="11" y="23"/>
                    <a:pt x="12" y="22"/>
                  </a:cubicBezTo>
                  <a:cubicBezTo>
                    <a:pt x="14" y="23"/>
                    <a:pt x="16" y="23"/>
                    <a:pt x="18" y="23"/>
                  </a:cubicBezTo>
                  <a:cubicBezTo>
                    <a:pt x="20" y="23"/>
                    <a:pt x="22" y="23"/>
                    <a:pt x="24" y="22"/>
                  </a:cubicBezTo>
                  <a:cubicBezTo>
                    <a:pt x="26" y="23"/>
                    <a:pt x="27" y="23"/>
                    <a:pt x="29" y="23"/>
                  </a:cubicBezTo>
                  <a:cubicBezTo>
                    <a:pt x="34" y="23"/>
                    <a:pt x="38" y="20"/>
                    <a:pt x="38" y="15"/>
                  </a:cubicBezTo>
                  <a:cubicBezTo>
                    <a:pt x="38" y="10"/>
                    <a:pt x="34" y="6"/>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defRPr/>
              </a:pPr>
              <a:endParaRPr lang="zh-CN" altLang="en-US">
                <a:latin typeface="+mn-lt"/>
                <a:ea typeface="+mn-ea"/>
              </a:endParaRPr>
            </a:p>
          </p:txBody>
        </p:sp>
      </p:grpSp>
      <p:grpSp>
        <p:nvGrpSpPr>
          <p:cNvPr id="36" name="组合 35"/>
          <p:cNvGrpSpPr/>
          <p:nvPr/>
        </p:nvGrpSpPr>
        <p:grpSpPr>
          <a:xfrm>
            <a:off x="4218183" y="3948364"/>
            <a:ext cx="540060" cy="688786"/>
            <a:chOff x="8407400" y="2055813"/>
            <a:chExt cx="360363" cy="458788"/>
          </a:xfrm>
          <a:solidFill>
            <a:srgbClr val="0070C0"/>
          </a:solidFill>
        </p:grpSpPr>
        <p:sp>
          <p:nvSpPr>
            <p:cNvPr id="37"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38"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39"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40"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grpSp>
      <p:sp>
        <p:nvSpPr>
          <p:cNvPr id="41" name="文本框 40"/>
          <p:cNvSpPr txBox="1"/>
          <p:nvPr/>
        </p:nvSpPr>
        <p:spPr bwMode="auto">
          <a:xfrm>
            <a:off x="3636383" y="4070210"/>
            <a:ext cx="612281" cy="347170"/>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1600" b="1" dirty="0">
                <a:solidFill>
                  <a:srgbClr val="000000"/>
                </a:solidFill>
                <a:latin typeface="+mn-lt"/>
                <a:ea typeface="+mn-ea"/>
                <a:cs typeface="Arial" pitchFamily="34" charset="0"/>
              </a:rPr>
              <a:t>……</a:t>
            </a:r>
            <a:endParaRPr lang="zh-CN" altLang="en-US" sz="1600" b="1" dirty="0">
              <a:solidFill>
                <a:srgbClr val="000000"/>
              </a:solidFill>
              <a:latin typeface="+mn-lt"/>
              <a:ea typeface="+mn-ea"/>
              <a:cs typeface="Arial" pitchFamily="34" charset="0"/>
            </a:endParaRPr>
          </a:p>
        </p:txBody>
      </p:sp>
      <p:cxnSp>
        <p:nvCxnSpPr>
          <p:cNvPr id="42" name="直接箭头连接符 41"/>
          <p:cNvCxnSpPr/>
          <p:nvPr/>
        </p:nvCxnSpPr>
        <p:spPr bwMode="auto">
          <a:xfrm>
            <a:off x="3597029" y="3522837"/>
            <a:ext cx="825917" cy="38084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44" name="组合 43"/>
          <p:cNvGrpSpPr/>
          <p:nvPr/>
        </p:nvGrpSpPr>
        <p:grpSpPr>
          <a:xfrm>
            <a:off x="3054104" y="5322447"/>
            <a:ext cx="685454" cy="535757"/>
            <a:chOff x="2865438" y="1474788"/>
            <a:chExt cx="414338" cy="323850"/>
          </a:xfrm>
          <a:solidFill>
            <a:srgbClr val="15B0E8"/>
          </a:solidFill>
        </p:grpSpPr>
        <p:sp>
          <p:nvSpPr>
            <p:cNvPr id="45" name="Freeform 14"/>
            <p:cNvSpPr>
              <a:spLocks noEditPoints="1"/>
            </p:cNvSpPr>
            <p:nvPr/>
          </p:nvSpPr>
          <p:spPr bwMode="auto">
            <a:xfrm>
              <a:off x="2865438" y="1474788"/>
              <a:ext cx="414338" cy="323850"/>
            </a:xfrm>
            <a:custGeom>
              <a:avLst/>
              <a:gdLst>
                <a:gd name="T0" fmla="*/ 78 w 80"/>
                <a:gd name="T1" fmla="*/ 0 h 62"/>
                <a:gd name="T2" fmla="*/ 2 w 80"/>
                <a:gd name="T3" fmla="*/ 0 h 62"/>
                <a:gd name="T4" fmla="*/ 0 w 80"/>
                <a:gd name="T5" fmla="*/ 3 h 62"/>
                <a:gd name="T6" fmla="*/ 0 w 80"/>
                <a:gd name="T7" fmla="*/ 49 h 62"/>
                <a:gd name="T8" fmla="*/ 2 w 80"/>
                <a:gd name="T9" fmla="*/ 51 h 62"/>
                <a:gd name="T10" fmla="*/ 38 w 80"/>
                <a:gd name="T11" fmla="*/ 51 h 62"/>
                <a:gd name="T12" fmla="*/ 38 w 80"/>
                <a:gd name="T13" fmla="*/ 58 h 62"/>
                <a:gd name="T14" fmla="*/ 19 w 80"/>
                <a:gd name="T15" fmla="*/ 58 h 62"/>
                <a:gd name="T16" fmla="*/ 17 w 80"/>
                <a:gd name="T17" fmla="*/ 60 h 62"/>
                <a:gd name="T18" fmla="*/ 19 w 80"/>
                <a:gd name="T19" fmla="*/ 62 h 62"/>
                <a:gd name="T20" fmla="*/ 61 w 80"/>
                <a:gd name="T21" fmla="*/ 62 h 62"/>
                <a:gd name="T22" fmla="*/ 63 w 80"/>
                <a:gd name="T23" fmla="*/ 60 h 62"/>
                <a:gd name="T24" fmla="*/ 61 w 80"/>
                <a:gd name="T25" fmla="*/ 58 h 62"/>
                <a:gd name="T26" fmla="*/ 42 w 80"/>
                <a:gd name="T27" fmla="*/ 58 h 62"/>
                <a:gd name="T28" fmla="*/ 42 w 80"/>
                <a:gd name="T29" fmla="*/ 51 h 62"/>
                <a:gd name="T30" fmla="*/ 78 w 80"/>
                <a:gd name="T31" fmla="*/ 51 h 62"/>
                <a:gd name="T32" fmla="*/ 80 w 80"/>
                <a:gd name="T33" fmla="*/ 49 h 62"/>
                <a:gd name="T34" fmla="*/ 80 w 80"/>
                <a:gd name="T35" fmla="*/ 3 h 62"/>
                <a:gd name="T36" fmla="*/ 78 w 80"/>
                <a:gd name="T37" fmla="*/ 0 h 62"/>
                <a:gd name="T38" fmla="*/ 76 w 80"/>
                <a:gd name="T39" fmla="*/ 47 h 62"/>
                <a:gd name="T40" fmla="*/ 4 w 80"/>
                <a:gd name="T41" fmla="*/ 47 h 62"/>
                <a:gd name="T42" fmla="*/ 4 w 80"/>
                <a:gd name="T43" fmla="*/ 4 h 62"/>
                <a:gd name="T44" fmla="*/ 76 w 80"/>
                <a:gd name="T45" fmla="*/ 4 h 62"/>
                <a:gd name="T46" fmla="*/ 76 w 80"/>
                <a:gd name="T47"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2">
                  <a:moveTo>
                    <a:pt x="78" y="0"/>
                  </a:moveTo>
                  <a:cubicBezTo>
                    <a:pt x="2" y="0"/>
                    <a:pt x="2" y="0"/>
                    <a:pt x="2" y="0"/>
                  </a:cubicBezTo>
                  <a:cubicBezTo>
                    <a:pt x="1" y="0"/>
                    <a:pt x="0" y="2"/>
                    <a:pt x="0" y="3"/>
                  </a:cubicBezTo>
                  <a:cubicBezTo>
                    <a:pt x="0" y="49"/>
                    <a:pt x="0" y="49"/>
                    <a:pt x="0" y="49"/>
                  </a:cubicBezTo>
                  <a:cubicBezTo>
                    <a:pt x="0" y="50"/>
                    <a:pt x="1" y="51"/>
                    <a:pt x="2" y="51"/>
                  </a:cubicBezTo>
                  <a:cubicBezTo>
                    <a:pt x="38" y="51"/>
                    <a:pt x="38" y="51"/>
                    <a:pt x="38" y="51"/>
                  </a:cubicBezTo>
                  <a:cubicBezTo>
                    <a:pt x="38" y="58"/>
                    <a:pt x="38" y="58"/>
                    <a:pt x="38" y="58"/>
                  </a:cubicBezTo>
                  <a:cubicBezTo>
                    <a:pt x="19" y="58"/>
                    <a:pt x="19" y="58"/>
                    <a:pt x="19" y="58"/>
                  </a:cubicBezTo>
                  <a:cubicBezTo>
                    <a:pt x="18" y="58"/>
                    <a:pt x="17" y="59"/>
                    <a:pt x="17" y="60"/>
                  </a:cubicBezTo>
                  <a:cubicBezTo>
                    <a:pt x="17" y="61"/>
                    <a:pt x="18" y="62"/>
                    <a:pt x="19" y="62"/>
                  </a:cubicBezTo>
                  <a:cubicBezTo>
                    <a:pt x="61" y="62"/>
                    <a:pt x="61" y="62"/>
                    <a:pt x="61" y="62"/>
                  </a:cubicBezTo>
                  <a:cubicBezTo>
                    <a:pt x="62" y="62"/>
                    <a:pt x="63" y="61"/>
                    <a:pt x="63" y="60"/>
                  </a:cubicBezTo>
                  <a:cubicBezTo>
                    <a:pt x="63" y="59"/>
                    <a:pt x="62" y="58"/>
                    <a:pt x="61" y="58"/>
                  </a:cubicBezTo>
                  <a:cubicBezTo>
                    <a:pt x="42" y="58"/>
                    <a:pt x="42" y="58"/>
                    <a:pt x="42" y="58"/>
                  </a:cubicBezTo>
                  <a:cubicBezTo>
                    <a:pt x="42" y="51"/>
                    <a:pt x="42" y="51"/>
                    <a:pt x="42" y="51"/>
                  </a:cubicBezTo>
                  <a:cubicBezTo>
                    <a:pt x="78" y="51"/>
                    <a:pt x="78" y="51"/>
                    <a:pt x="78" y="51"/>
                  </a:cubicBezTo>
                  <a:cubicBezTo>
                    <a:pt x="79" y="51"/>
                    <a:pt x="80" y="50"/>
                    <a:pt x="80" y="49"/>
                  </a:cubicBezTo>
                  <a:cubicBezTo>
                    <a:pt x="80" y="3"/>
                    <a:pt x="80" y="3"/>
                    <a:pt x="80" y="3"/>
                  </a:cubicBezTo>
                  <a:cubicBezTo>
                    <a:pt x="80" y="2"/>
                    <a:pt x="79" y="0"/>
                    <a:pt x="78" y="0"/>
                  </a:cubicBezTo>
                  <a:close/>
                  <a:moveTo>
                    <a:pt x="76" y="47"/>
                  </a:moveTo>
                  <a:cubicBezTo>
                    <a:pt x="4" y="47"/>
                    <a:pt x="4" y="47"/>
                    <a:pt x="4" y="47"/>
                  </a:cubicBezTo>
                  <a:cubicBezTo>
                    <a:pt x="4" y="4"/>
                    <a:pt x="4" y="4"/>
                    <a:pt x="4" y="4"/>
                  </a:cubicBezTo>
                  <a:cubicBezTo>
                    <a:pt x="76" y="4"/>
                    <a:pt x="76" y="4"/>
                    <a:pt x="76" y="4"/>
                  </a:cubicBezTo>
                  <a:lnTo>
                    <a:pt x="7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defRPr/>
              </a:pPr>
              <a:endParaRPr lang="zh-CN" altLang="en-US">
                <a:latin typeface="+mn-lt"/>
                <a:ea typeface="+mn-ea"/>
              </a:endParaRPr>
            </a:p>
          </p:txBody>
        </p:sp>
        <p:sp>
          <p:nvSpPr>
            <p:cNvPr id="46" name="Freeform 16"/>
            <p:cNvSpPr>
              <a:spLocks/>
            </p:cNvSpPr>
            <p:nvPr/>
          </p:nvSpPr>
          <p:spPr bwMode="auto">
            <a:xfrm>
              <a:off x="2973388" y="1547813"/>
              <a:ext cx="196850" cy="120650"/>
            </a:xfrm>
            <a:custGeom>
              <a:avLst/>
              <a:gdLst>
                <a:gd name="T0" fmla="*/ 29 w 38"/>
                <a:gd name="T1" fmla="*/ 6 h 23"/>
                <a:gd name="T2" fmla="*/ 28 w 38"/>
                <a:gd name="T3" fmla="*/ 6 h 23"/>
                <a:gd name="T4" fmla="*/ 18 w 38"/>
                <a:gd name="T5" fmla="*/ 0 h 23"/>
                <a:gd name="T6" fmla="*/ 7 w 38"/>
                <a:gd name="T7" fmla="*/ 9 h 23"/>
                <a:gd name="T8" fmla="*/ 0 w 38"/>
                <a:gd name="T9" fmla="*/ 16 h 23"/>
                <a:gd name="T10" fmla="*/ 7 w 38"/>
                <a:gd name="T11" fmla="*/ 23 h 23"/>
                <a:gd name="T12" fmla="*/ 12 w 38"/>
                <a:gd name="T13" fmla="*/ 22 h 23"/>
                <a:gd name="T14" fmla="*/ 18 w 38"/>
                <a:gd name="T15" fmla="*/ 23 h 23"/>
                <a:gd name="T16" fmla="*/ 24 w 38"/>
                <a:gd name="T17" fmla="*/ 22 h 23"/>
                <a:gd name="T18" fmla="*/ 29 w 38"/>
                <a:gd name="T19" fmla="*/ 23 h 23"/>
                <a:gd name="T20" fmla="*/ 38 w 38"/>
                <a:gd name="T21" fmla="*/ 15 h 23"/>
                <a:gd name="T22" fmla="*/ 29 w 3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29" y="6"/>
                  </a:moveTo>
                  <a:cubicBezTo>
                    <a:pt x="29" y="6"/>
                    <a:pt x="29" y="6"/>
                    <a:pt x="28" y="6"/>
                  </a:cubicBezTo>
                  <a:cubicBezTo>
                    <a:pt x="26" y="3"/>
                    <a:pt x="22" y="0"/>
                    <a:pt x="18" y="0"/>
                  </a:cubicBezTo>
                  <a:cubicBezTo>
                    <a:pt x="13" y="0"/>
                    <a:pt x="8" y="4"/>
                    <a:pt x="7" y="9"/>
                  </a:cubicBezTo>
                  <a:cubicBezTo>
                    <a:pt x="3" y="10"/>
                    <a:pt x="0" y="13"/>
                    <a:pt x="0" y="16"/>
                  </a:cubicBezTo>
                  <a:cubicBezTo>
                    <a:pt x="0" y="20"/>
                    <a:pt x="3" y="23"/>
                    <a:pt x="7" y="23"/>
                  </a:cubicBezTo>
                  <a:cubicBezTo>
                    <a:pt x="9" y="23"/>
                    <a:pt x="11" y="23"/>
                    <a:pt x="12" y="22"/>
                  </a:cubicBezTo>
                  <a:cubicBezTo>
                    <a:pt x="14" y="23"/>
                    <a:pt x="16" y="23"/>
                    <a:pt x="18" y="23"/>
                  </a:cubicBezTo>
                  <a:cubicBezTo>
                    <a:pt x="20" y="23"/>
                    <a:pt x="22" y="23"/>
                    <a:pt x="24" y="22"/>
                  </a:cubicBezTo>
                  <a:cubicBezTo>
                    <a:pt x="26" y="23"/>
                    <a:pt x="27" y="23"/>
                    <a:pt x="29" y="23"/>
                  </a:cubicBezTo>
                  <a:cubicBezTo>
                    <a:pt x="34" y="23"/>
                    <a:pt x="38" y="20"/>
                    <a:pt x="38" y="15"/>
                  </a:cubicBezTo>
                  <a:cubicBezTo>
                    <a:pt x="38" y="10"/>
                    <a:pt x="34" y="6"/>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defRPr/>
              </a:pPr>
              <a:endParaRPr lang="zh-CN" altLang="en-US">
                <a:latin typeface="+mn-lt"/>
                <a:ea typeface="+mn-ea"/>
              </a:endParaRPr>
            </a:p>
          </p:txBody>
        </p:sp>
      </p:grpSp>
      <p:sp>
        <p:nvSpPr>
          <p:cNvPr id="47" name="文本框 46"/>
          <p:cNvSpPr txBox="1"/>
          <p:nvPr/>
        </p:nvSpPr>
        <p:spPr bwMode="auto">
          <a:xfrm>
            <a:off x="3703846" y="5297884"/>
            <a:ext cx="612281" cy="347170"/>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1600" b="1" dirty="0">
                <a:solidFill>
                  <a:srgbClr val="000000"/>
                </a:solidFill>
                <a:latin typeface="+mn-lt"/>
                <a:ea typeface="+mn-ea"/>
                <a:cs typeface="Arial" pitchFamily="34" charset="0"/>
              </a:rPr>
              <a:t>……</a:t>
            </a:r>
            <a:endParaRPr lang="zh-CN" altLang="en-US" sz="1600" b="1" dirty="0">
              <a:solidFill>
                <a:srgbClr val="000000"/>
              </a:solidFill>
              <a:latin typeface="+mn-lt"/>
              <a:ea typeface="+mn-ea"/>
              <a:cs typeface="Arial" pitchFamily="34" charset="0"/>
            </a:endParaRPr>
          </a:p>
        </p:txBody>
      </p:sp>
      <p:cxnSp>
        <p:nvCxnSpPr>
          <p:cNvPr id="48" name="直接箭头连接符 47"/>
          <p:cNvCxnSpPr/>
          <p:nvPr/>
        </p:nvCxnSpPr>
        <p:spPr bwMode="auto">
          <a:xfrm>
            <a:off x="4602421" y="4968973"/>
            <a:ext cx="0" cy="38084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49" name="组合 48"/>
          <p:cNvGrpSpPr/>
          <p:nvPr/>
        </p:nvGrpSpPr>
        <p:grpSpPr>
          <a:xfrm>
            <a:off x="5233908" y="2836536"/>
            <a:ext cx="540060" cy="688786"/>
            <a:chOff x="8407400" y="2055813"/>
            <a:chExt cx="360363" cy="458788"/>
          </a:xfrm>
          <a:solidFill>
            <a:srgbClr val="FFC000"/>
          </a:solidFill>
        </p:grpSpPr>
        <p:sp>
          <p:nvSpPr>
            <p:cNvPr id="5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sp>
          <p:nvSpPr>
            <p:cNvPr id="5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sp>
          <p:nvSpPr>
            <p:cNvPr id="5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sp>
          <p:nvSpPr>
            <p:cNvPr id="5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grpSp>
      <p:cxnSp>
        <p:nvCxnSpPr>
          <p:cNvPr id="54" name="直接箭头连接符 53"/>
          <p:cNvCxnSpPr/>
          <p:nvPr/>
        </p:nvCxnSpPr>
        <p:spPr bwMode="auto">
          <a:xfrm>
            <a:off x="3558347" y="2310544"/>
            <a:ext cx="1908715" cy="405068"/>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56" name="组合 55"/>
          <p:cNvGrpSpPr/>
          <p:nvPr/>
        </p:nvGrpSpPr>
        <p:grpSpPr>
          <a:xfrm>
            <a:off x="5263176" y="3930390"/>
            <a:ext cx="540060" cy="688786"/>
            <a:chOff x="8407400" y="2055813"/>
            <a:chExt cx="360363" cy="458788"/>
          </a:xfrm>
          <a:solidFill>
            <a:srgbClr val="0070C0"/>
          </a:solidFill>
        </p:grpSpPr>
        <p:sp>
          <p:nvSpPr>
            <p:cNvPr id="57"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58"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59"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60"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grpSp>
      <p:cxnSp>
        <p:nvCxnSpPr>
          <p:cNvPr id="61" name="直接箭头连接符 60"/>
          <p:cNvCxnSpPr/>
          <p:nvPr/>
        </p:nvCxnSpPr>
        <p:spPr bwMode="auto">
          <a:xfrm>
            <a:off x="5512320" y="3522837"/>
            <a:ext cx="0" cy="38084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62" name="组合 61"/>
          <p:cNvGrpSpPr/>
          <p:nvPr/>
        </p:nvGrpSpPr>
        <p:grpSpPr>
          <a:xfrm>
            <a:off x="5180301" y="5328229"/>
            <a:ext cx="685454" cy="535757"/>
            <a:chOff x="2865438" y="1474788"/>
            <a:chExt cx="414338" cy="323850"/>
          </a:xfrm>
          <a:solidFill>
            <a:srgbClr val="15B0E8"/>
          </a:solidFill>
        </p:grpSpPr>
        <p:sp>
          <p:nvSpPr>
            <p:cNvPr id="63" name="Freeform 14"/>
            <p:cNvSpPr>
              <a:spLocks noEditPoints="1"/>
            </p:cNvSpPr>
            <p:nvPr/>
          </p:nvSpPr>
          <p:spPr bwMode="auto">
            <a:xfrm>
              <a:off x="2865438" y="1474788"/>
              <a:ext cx="414338" cy="323850"/>
            </a:xfrm>
            <a:custGeom>
              <a:avLst/>
              <a:gdLst>
                <a:gd name="T0" fmla="*/ 78 w 80"/>
                <a:gd name="T1" fmla="*/ 0 h 62"/>
                <a:gd name="T2" fmla="*/ 2 w 80"/>
                <a:gd name="T3" fmla="*/ 0 h 62"/>
                <a:gd name="T4" fmla="*/ 0 w 80"/>
                <a:gd name="T5" fmla="*/ 3 h 62"/>
                <a:gd name="T6" fmla="*/ 0 w 80"/>
                <a:gd name="T7" fmla="*/ 49 h 62"/>
                <a:gd name="T8" fmla="*/ 2 w 80"/>
                <a:gd name="T9" fmla="*/ 51 h 62"/>
                <a:gd name="T10" fmla="*/ 38 w 80"/>
                <a:gd name="T11" fmla="*/ 51 h 62"/>
                <a:gd name="T12" fmla="*/ 38 w 80"/>
                <a:gd name="T13" fmla="*/ 58 h 62"/>
                <a:gd name="T14" fmla="*/ 19 w 80"/>
                <a:gd name="T15" fmla="*/ 58 h 62"/>
                <a:gd name="T16" fmla="*/ 17 w 80"/>
                <a:gd name="T17" fmla="*/ 60 h 62"/>
                <a:gd name="T18" fmla="*/ 19 w 80"/>
                <a:gd name="T19" fmla="*/ 62 h 62"/>
                <a:gd name="T20" fmla="*/ 61 w 80"/>
                <a:gd name="T21" fmla="*/ 62 h 62"/>
                <a:gd name="T22" fmla="*/ 63 w 80"/>
                <a:gd name="T23" fmla="*/ 60 h 62"/>
                <a:gd name="T24" fmla="*/ 61 w 80"/>
                <a:gd name="T25" fmla="*/ 58 h 62"/>
                <a:gd name="T26" fmla="*/ 42 w 80"/>
                <a:gd name="T27" fmla="*/ 58 h 62"/>
                <a:gd name="T28" fmla="*/ 42 w 80"/>
                <a:gd name="T29" fmla="*/ 51 h 62"/>
                <a:gd name="T30" fmla="*/ 78 w 80"/>
                <a:gd name="T31" fmla="*/ 51 h 62"/>
                <a:gd name="T32" fmla="*/ 80 w 80"/>
                <a:gd name="T33" fmla="*/ 49 h 62"/>
                <a:gd name="T34" fmla="*/ 80 w 80"/>
                <a:gd name="T35" fmla="*/ 3 h 62"/>
                <a:gd name="T36" fmla="*/ 78 w 80"/>
                <a:gd name="T37" fmla="*/ 0 h 62"/>
                <a:gd name="T38" fmla="*/ 76 w 80"/>
                <a:gd name="T39" fmla="*/ 47 h 62"/>
                <a:gd name="T40" fmla="*/ 4 w 80"/>
                <a:gd name="T41" fmla="*/ 47 h 62"/>
                <a:gd name="T42" fmla="*/ 4 w 80"/>
                <a:gd name="T43" fmla="*/ 4 h 62"/>
                <a:gd name="T44" fmla="*/ 76 w 80"/>
                <a:gd name="T45" fmla="*/ 4 h 62"/>
                <a:gd name="T46" fmla="*/ 76 w 80"/>
                <a:gd name="T47"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2">
                  <a:moveTo>
                    <a:pt x="78" y="0"/>
                  </a:moveTo>
                  <a:cubicBezTo>
                    <a:pt x="2" y="0"/>
                    <a:pt x="2" y="0"/>
                    <a:pt x="2" y="0"/>
                  </a:cubicBezTo>
                  <a:cubicBezTo>
                    <a:pt x="1" y="0"/>
                    <a:pt x="0" y="2"/>
                    <a:pt x="0" y="3"/>
                  </a:cubicBezTo>
                  <a:cubicBezTo>
                    <a:pt x="0" y="49"/>
                    <a:pt x="0" y="49"/>
                    <a:pt x="0" y="49"/>
                  </a:cubicBezTo>
                  <a:cubicBezTo>
                    <a:pt x="0" y="50"/>
                    <a:pt x="1" y="51"/>
                    <a:pt x="2" y="51"/>
                  </a:cubicBezTo>
                  <a:cubicBezTo>
                    <a:pt x="38" y="51"/>
                    <a:pt x="38" y="51"/>
                    <a:pt x="38" y="51"/>
                  </a:cubicBezTo>
                  <a:cubicBezTo>
                    <a:pt x="38" y="58"/>
                    <a:pt x="38" y="58"/>
                    <a:pt x="38" y="58"/>
                  </a:cubicBezTo>
                  <a:cubicBezTo>
                    <a:pt x="19" y="58"/>
                    <a:pt x="19" y="58"/>
                    <a:pt x="19" y="58"/>
                  </a:cubicBezTo>
                  <a:cubicBezTo>
                    <a:pt x="18" y="58"/>
                    <a:pt x="17" y="59"/>
                    <a:pt x="17" y="60"/>
                  </a:cubicBezTo>
                  <a:cubicBezTo>
                    <a:pt x="17" y="61"/>
                    <a:pt x="18" y="62"/>
                    <a:pt x="19" y="62"/>
                  </a:cubicBezTo>
                  <a:cubicBezTo>
                    <a:pt x="61" y="62"/>
                    <a:pt x="61" y="62"/>
                    <a:pt x="61" y="62"/>
                  </a:cubicBezTo>
                  <a:cubicBezTo>
                    <a:pt x="62" y="62"/>
                    <a:pt x="63" y="61"/>
                    <a:pt x="63" y="60"/>
                  </a:cubicBezTo>
                  <a:cubicBezTo>
                    <a:pt x="63" y="59"/>
                    <a:pt x="62" y="58"/>
                    <a:pt x="61" y="58"/>
                  </a:cubicBezTo>
                  <a:cubicBezTo>
                    <a:pt x="42" y="58"/>
                    <a:pt x="42" y="58"/>
                    <a:pt x="42" y="58"/>
                  </a:cubicBezTo>
                  <a:cubicBezTo>
                    <a:pt x="42" y="51"/>
                    <a:pt x="42" y="51"/>
                    <a:pt x="42" y="51"/>
                  </a:cubicBezTo>
                  <a:cubicBezTo>
                    <a:pt x="78" y="51"/>
                    <a:pt x="78" y="51"/>
                    <a:pt x="78" y="51"/>
                  </a:cubicBezTo>
                  <a:cubicBezTo>
                    <a:pt x="79" y="51"/>
                    <a:pt x="80" y="50"/>
                    <a:pt x="80" y="49"/>
                  </a:cubicBezTo>
                  <a:cubicBezTo>
                    <a:pt x="80" y="3"/>
                    <a:pt x="80" y="3"/>
                    <a:pt x="80" y="3"/>
                  </a:cubicBezTo>
                  <a:cubicBezTo>
                    <a:pt x="80" y="2"/>
                    <a:pt x="79" y="0"/>
                    <a:pt x="78" y="0"/>
                  </a:cubicBezTo>
                  <a:close/>
                  <a:moveTo>
                    <a:pt x="76" y="47"/>
                  </a:moveTo>
                  <a:cubicBezTo>
                    <a:pt x="4" y="47"/>
                    <a:pt x="4" y="47"/>
                    <a:pt x="4" y="47"/>
                  </a:cubicBezTo>
                  <a:cubicBezTo>
                    <a:pt x="4" y="4"/>
                    <a:pt x="4" y="4"/>
                    <a:pt x="4" y="4"/>
                  </a:cubicBezTo>
                  <a:cubicBezTo>
                    <a:pt x="76" y="4"/>
                    <a:pt x="76" y="4"/>
                    <a:pt x="76" y="4"/>
                  </a:cubicBezTo>
                  <a:lnTo>
                    <a:pt x="7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defRPr/>
              </a:pPr>
              <a:endParaRPr lang="zh-CN" altLang="en-US">
                <a:latin typeface="+mn-lt"/>
                <a:ea typeface="+mn-ea"/>
              </a:endParaRPr>
            </a:p>
          </p:txBody>
        </p:sp>
        <p:sp>
          <p:nvSpPr>
            <p:cNvPr id="64" name="Freeform 16"/>
            <p:cNvSpPr>
              <a:spLocks/>
            </p:cNvSpPr>
            <p:nvPr/>
          </p:nvSpPr>
          <p:spPr bwMode="auto">
            <a:xfrm>
              <a:off x="2973388" y="1547813"/>
              <a:ext cx="196850" cy="120650"/>
            </a:xfrm>
            <a:custGeom>
              <a:avLst/>
              <a:gdLst>
                <a:gd name="T0" fmla="*/ 29 w 38"/>
                <a:gd name="T1" fmla="*/ 6 h 23"/>
                <a:gd name="T2" fmla="*/ 28 w 38"/>
                <a:gd name="T3" fmla="*/ 6 h 23"/>
                <a:gd name="T4" fmla="*/ 18 w 38"/>
                <a:gd name="T5" fmla="*/ 0 h 23"/>
                <a:gd name="T6" fmla="*/ 7 w 38"/>
                <a:gd name="T7" fmla="*/ 9 h 23"/>
                <a:gd name="T8" fmla="*/ 0 w 38"/>
                <a:gd name="T9" fmla="*/ 16 h 23"/>
                <a:gd name="T10" fmla="*/ 7 w 38"/>
                <a:gd name="T11" fmla="*/ 23 h 23"/>
                <a:gd name="T12" fmla="*/ 12 w 38"/>
                <a:gd name="T13" fmla="*/ 22 h 23"/>
                <a:gd name="T14" fmla="*/ 18 w 38"/>
                <a:gd name="T15" fmla="*/ 23 h 23"/>
                <a:gd name="T16" fmla="*/ 24 w 38"/>
                <a:gd name="T17" fmla="*/ 22 h 23"/>
                <a:gd name="T18" fmla="*/ 29 w 38"/>
                <a:gd name="T19" fmla="*/ 23 h 23"/>
                <a:gd name="T20" fmla="*/ 38 w 38"/>
                <a:gd name="T21" fmla="*/ 15 h 23"/>
                <a:gd name="T22" fmla="*/ 29 w 3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29" y="6"/>
                  </a:moveTo>
                  <a:cubicBezTo>
                    <a:pt x="29" y="6"/>
                    <a:pt x="29" y="6"/>
                    <a:pt x="28" y="6"/>
                  </a:cubicBezTo>
                  <a:cubicBezTo>
                    <a:pt x="26" y="3"/>
                    <a:pt x="22" y="0"/>
                    <a:pt x="18" y="0"/>
                  </a:cubicBezTo>
                  <a:cubicBezTo>
                    <a:pt x="13" y="0"/>
                    <a:pt x="8" y="4"/>
                    <a:pt x="7" y="9"/>
                  </a:cubicBezTo>
                  <a:cubicBezTo>
                    <a:pt x="3" y="10"/>
                    <a:pt x="0" y="13"/>
                    <a:pt x="0" y="16"/>
                  </a:cubicBezTo>
                  <a:cubicBezTo>
                    <a:pt x="0" y="20"/>
                    <a:pt x="3" y="23"/>
                    <a:pt x="7" y="23"/>
                  </a:cubicBezTo>
                  <a:cubicBezTo>
                    <a:pt x="9" y="23"/>
                    <a:pt x="11" y="23"/>
                    <a:pt x="12" y="22"/>
                  </a:cubicBezTo>
                  <a:cubicBezTo>
                    <a:pt x="14" y="23"/>
                    <a:pt x="16" y="23"/>
                    <a:pt x="18" y="23"/>
                  </a:cubicBezTo>
                  <a:cubicBezTo>
                    <a:pt x="20" y="23"/>
                    <a:pt x="22" y="23"/>
                    <a:pt x="24" y="22"/>
                  </a:cubicBezTo>
                  <a:cubicBezTo>
                    <a:pt x="26" y="23"/>
                    <a:pt x="27" y="23"/>
                    <a:pt x="29" y="23"/>
                  </a:cubicBezTo>
                  <a:cubicBezTo>
                    <a:pt x="34" y="23"/>
                    <a:pt x="38" y="20"/>
                    <a:pt x="38" y="15"/>
                  </a:cubicBezTo>
                  <a:cubicBezTo>
                    <a:pt x="38" y="10"/>
                    <a:pt x="34" y="6"/>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defRPr/>
              </a:pPr>
              <a:endParaRPr lang="zh-CN" altLang="en-US">
                <a:latin typeface="+mn-lt"/>
                <a:ea typeface="+mn-ea"/>
              </a:endParaRPr>
            </a:p>
          </p:txBody>
        </p:sp>
      </p:grpSp>
      <p:cxnSp>
        <p:nvCxnSpPr>
          <p:cNvPr id="65" name="直接箭头连接符 64"/>
          <p:cNvCxnSpPr/>
          <p:nvPr/>
        </p:nvCxnSpPr>
        <p:spPr bwMode="auto">
          <a:xfrm>
            <a:off x="5521715" y="4970460"/>
            <a:ext cx="0" cy="38084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66" name="矩形 65"/>
          <p:cNvSpPr/>
          <p:nvPr/>
        </p:nvSpPr>
        <p:spPr bwMode="auto">
          <a:xfrm>
            <a:off x="6822127" y="2715612"/>
            <a:ext cx="3846381" cy="2074476"/>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latin typeface="+mn-lt"/>
              <a:ea typeface="+mn-ea"/>
            </a:endParaRPr>
          </a:p>
        </p:txBody>
      </p:sp>
      <p:cxnSp>
        <p:nvCxnSpPr>
          <p:cNvPr id="67" name="直接箭头连接符 66"/>
          <p:cNvCxnSpPr>
            <a:endCxn id="66" idx="0"/>
          </p:cNvCxnSpPr>
          <p:nvPr/>
        </p:nvCxnSpPr>
        <p:spPr bwMode="auto">
          <a:xfrm>
            <a:off x="3719861" y="2232938"/>
            <a:ext cx="5025457" cy="482674"/>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70" name="组合 69"/>
          <p:cNvGrpSpPr/>
          <p:nvPr/>
        </p:nvGrpSpPr>
        <p:grpSpPr>
          <a:xfrm>
            <a:off x="8252725" y="2853893"/>
            <a:ext cx="540060" cy="688786"/>
            <a:chOff x="8407400" y="2055813"/>
            <a:chExt cx="360363" cy="458788"/>
          </a:xfrm>
          <a:solidFill>
            <a:srgbClr val="FFC000"/>
          </a:solidFill>
        </p:grpSpPr>
        <p:sp>
          <p:nvSpPr>
            <p:cNvPr id="71"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sp>
          <p:nvSpPr>
            <p:cNvPr id="72"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sp>
          <p:nvSpPr>
            <p:cNvPr id="73"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sp>
          <p:nvSpPr>
            <p:cNvPr id="74"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FFC000"/>
              </a:solidFill>
              <a:prstDash val="solid"/>
              <a:round/>
              <a:headEnd/>
              <a:tailEnd/>
            </a:ln>
          </p:spPr>
          <p:txBody>
            <a:bodyPr/>
            <a:lstStyle/>
            <a:p>
              <a:pPr defTabSz="543689">
                <a:defRPr/>
              </a:pPr>
              <a:endParaRPr lang="zh-CN" altLang="en-US" sz="3201">
                <a:latin typeface="+mn-lt"/>
                <a:ea typeface="+mn-ea"/>
              </a:endParaRPr>
            </a:p>
          </p:txBody>
        </p:sp>
      </p:grpSp>
      <p:grpSp>
        <p:nvGrpSpPr>
          <p:cNvPr id="75" name="组合 74"/>
          <p:cNvGrpSpPr/>
          <p:nvPr/>
        </p:nvGrpSpPr>
        <p:grpSpPr>
          <a:xfrm>
            <a:off x="8257560" y="3929386"/>
            <a:ext cx="540060" cy="688786"/>
            <a:chOff x="8407400" y="2055813"/>
            <a:chExt cx="360363" cy="458788"/>
          </a:xfrm>
          <a:solidFill>
            <a:srgbClr val="0070C0"/>
          </a:solidFill>
        </p:grpSpPr>
        <p:sp>
          <p:nvSpPr>
            <p:cNvPr id="76"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77"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78"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sp>
          <p:nvSpPr>
            <p:cNvPr id="79"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solidFill>
                <a:srgbClr val="0070C0"/>
              </a:solidFill>
              <a:prstDash val="solid"/>
              <a:round/>
              <a:headEnd/>
              <a:tailEnd/>
            </a:ln>
          </p:spPr>
          <p:txBody>
            <a:bodyPr/>
            <a:lstStyle/>
            <a:p>
              <a:pPr defTabSz="543689">
                <a:defRPr/>
              </a:pPr>
              <a:endParaRPr lang="zh-CN" altLang="en-US" sz="3201">
                <a:latin typeface="+mn-lt"/>
                <a:ea typeface="+mn-ea"/>
              </a:endParaRPr>
            </a:p>
          </p:txBody>
        </p:sp>
      </p:grpSp>
      <p:cxnSp>
        <p:nvCxnSpPr>
          <p:cNvPr id="80" name="直接箭头连接符 79"/>
          <p:cNvCxnSpPr/>
          <p:nvPr/>
        </p:nvCxnSpPr>
        <p:spPr bwMode="auto">
          <a:xfrm>
            <a:off x="8522755" y="3548538"/>
            <a:ext cx="0" cy="38084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81" name="组合 80"/>
          <p:cNvGrpSpPr/>
          <p:nvPr/>
        </p:nvGrpSpPr>
        <p:grpSpPr>
          <a:xfrm>
            <a:off x="8180028" y="5334555"/>
            <a:ext cx="685454" cy="535757"/>
            <a:chOff x="2865438" y="1474788"/>
            <a:chExt cx="414338" cy="323850"/>
          </a:xfrm>
          <a:solidFill>
            <a:srgbClr val="15B0E8"/>
          </a:solidFill>
        </p:grpSpPr>
        <p:sp>
          <p:nvSpPr>
            <p:cNvPr id="82" name="Freeform 14"/>
            <p:cNvSpPr>
              <a:spLocks noEditPoints="1"/>
            </p:cNvSpPr>
            <p:nvPr/>
          </p:nvSpPr>
          <p:spPr bwMode="auto">
            <a:xfrm>
              <a:off x="2865438" y="1474788"/>
              <a:ext cx="414338" cy="323850"/>
            </a:xfrm>
            <a:custGeom>
              <a:avLst/>
              <a:gdLst>
                <a:gd name="T0" fmla="*/ 78 w 80"/>
                <a:gd name="T1" fmla="*/ 0 h 62"/>
                <a:gd name="T2" fmla="*/ 2 w 80"/>
                <a:gd name="T3" fmla="*/ 0 h 62"/>
                <a:gd name="T4" fmla="*/ 0 w 80"/>
                <a:gd name="T5" fmla="*/ 3 h 62"/>
                <a:gd name="T6" fmla="*/ 0 w 80"/>
                <a:gd name="T7" fmla="*/ 49 h 62"/>
                <a:gd name="T8" fmla="*/ 2 w 80"/>
                <a:gd name="T9" fmla="*/ 51 h 62"/>
                <a:gd name="T10" fmla="*/ 38 w 80"/>
                <a:gd name="T11" fmla="*/ 51 h 62"/>
                <a:gd name="T12" fmla="*/ 38 w 80"/>
                <a:gd name="T13" fmla="*/ 58 h 62"/>
                <a:gd name="T14" fmla="*/ 19 w 80"/>
                <a:gd name="T15" fmla="*/ 58 h 62"/>
                <a:gd name="T16" fmla="*/ 17 w 80"/>
                <a:gd name="T17" fmla="*/ 60 h 62"/>
                <a:gd name="T18" fmla="*/ 19 w 80"/>
                <a:gd name="T19" fmla="*/ 62 h 62"/>
                <a:gd name="T20" fmla="*/ 61 w 80"/>
                <a:gd name="T21" fmla="*/ 62 h 62"/>
                <a:gd name="T22" fmla="*/ 63 w 80"/>
                <a:gd name="T23" fmla="*/ 60 h 62"/>
                <a:gd name="T24" fmla="*/ 61 w 80"/>
                <a:gd name="T25" fmla="*/ 58 h 62"/>
                <a:gd name="T26" fmla="*/ 42 w 80"/>
                <a:gd name="T27" fmla="*/ 58 h 62"/>
                <a:gd name="T28" fmla="*/ 42 w 80"/>
                <a:gd name="T29" fmla="*/ 51 h 62"/>
                <a:gd name="T30" fmla="*/ 78 w 80"/>
                <a:gd name="T31" fmla="*/ 51 h 62"/>
                <a:gd name="T32" fmla="*/ 80 w 80"/>
                <a:gd name="T33" fmla="*/ 49 h 62"/>
                <a:gd name="T34" fmla="*/ 80 w 80"/>
                <a:gd name="T35" fmla="*/ 3 h 62"/>
                <a:gd name="T36" fmla="*/ 78 w 80"/>
                <a:gd name="T37" fmla="*/ 0 h 62"/>
                <a:gd name="T38" fmla="*/ 76 w 80"/>
                <a:gd name="T39" fmla="*/ 47 h 62"/>
                <a:gd name="T40" fmla="*/ 4 w 80"/>
                <a:gd name="T41" fmla="*/ 47 h 62"/>
                <a:gd name="T42" fmla="*/ 4 w 80"/>
                <a:gd name="T43" fmla="*/ 4 h 62"/>
                <a:gd name="T44" fmla="*/ 76 w 80"/>
                <a:gd name="T45" fmla="*/ 4 h 62"/>
                <a:gd name="T46" fmla="*/ 76 w 80"/>
                <a:gd name="T47"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2">
                  <a:moveTo>
                    <a:pt x="78" y="0"/>
                  </a:moveTo>
                  <a:cubicBezTo>
                    <a:pt x="2" y="0"/>
                    <a:pt x="2" y="0"/>
                    <a:pt x="2" y="0"/>
                  </a:cubicBezTo>
                  <a:cubicBezTo>
                    <a:pt x="1" y="0"/>
                    <a:pt x="0" y="2"/>
                    <a:pt x="0" y="3"/>
                  </a:cubicBezTo>
                  <a:cubicBezTo>
                    <a:pt x="0" y="49"/>
                    <a:pt x="0" y="49"/>
                    <a:pt x="0" y="49"/>
                  </a:cubicBezTo>
                  <a:cubicBezTo>
                    <a:pt x="0" y="50"/>
                    <a:pt x="1" y="51"/>
                    <a:pt x="2" y="51"/>
                  </a:cubicBezTo>
                  <a:cubicBezTo>
                    <a:pt x="38" y="51"/>
                    <a:pt x="38" y="51"/>
                    <a:pt x="38" y="51"/>
                  </a:cubicBezTo>
                  <a:cubicBezTo>
                    <a:pt x="38" y="58"/>
                    <a:pt x="38" y="58"/>
                    <a:pt x="38" y="58"/>
                  </a:cubicBezTo>
                  <a:cubicBezTo>
                    <a:pt x="19" y="58"/>
                    <a:pt x="19" y="58"/>
                    <a:pt x="19" y="58"/>
                  </a:cubicBezTo>
                  <a:cubicBezTo>
                    <a:pt x="18" y="58"/>
                    <a:pt x="17" y="59"/>
                    <a:pt x="17" y="60"/>
                  </a:cubicBezTo>
                  <a:cubicBezTo>
                    <a:pt x="17" y="61"/>
                    <a:pt x="18" y="62"/>
                    <a:pt x="19" y="62"/>
                  </a:cubicBezTo>
                  <a:cubicBezTo>
                    <a:pt x="61" y="62"/>
                    <a:pt x="61" y="62"/>
                    <a:pt x="61" y="62"/>
                  </a:cubicBezTo>
                  <a:cubicBezTo>
                    <a:pt x="62" y="62"/>
                    <a:pt x="63" y="61"/>
                    <a:pt x="63" y="60"/>
                  </a:cubicBezTo>
                  <a:cubicBezTo>
                    <a:pt x="63" y="59"/>
                    <a:pt x="62" y="58"/>
                    <a:pt x="61" y="58"/>
                  </a:cubicBezTo>
                  <a:cubicBezTo>
                    <a:pt x="42" y="58"/>
                    <a:pt x="42" y="58"/>
                    <a:pt x="42" y="58"/>
                  </a:cubicBezTo>
                  <a:cubicBezTo>
                    <a:pt x="42" y="51"/>
                    <a:pt x="42" y="51"/>
                    <a:pt x="42" y="51"/>
                  </a:cubicBezTo>
                  <a:cubicBezTo>
                    <a:pt x="78" y="51"/>
                    <a:pt x="78" y="51"/>
                    <a:pt x="78" y="51"/>
                  </a:cubicBezTo>
                  <a:cubicBezTo>
                    <a:pt x="79" y="51"/>
                    <a:pt x="80" y="50"/>
                    <a:pt x="80" y="49"/>
                  </a:cubicBezTo>
                  <a:cubicBezTo>
                    <a:pt x="80" y="3"/>
                    <a:pt x="80" y="3"/>
                    <a:pt x="80" y="3"/>
                  </a:cubicBezTo>
                  <a:cubicBezTo>
                    <a:pt x="80" y="2"/>
                    <a:pt x="79" y="0"/>
                    <a:pt x="78" y="0"/>
                  </a:cubicBezTo>
                  <a:close/>
                  <a:moveTo>
                    <a:pt x="76" y="47"/>
                  </a:moveTo>
                  <a:cubicBezTo>
                    <a:pt x="4" y="47"/>
                    <a:pt x="4" y="47"/>
                    <a:pt x="4" y="47"/>
                  </a:cubicBezTo>
                  <a:cubicBezTo>
                    <a:pt x="4" y="4"/>
                    <a:pt x="4" y="4"/>
                    <a:pt x="4" y="4"/>
                  </a:cubicBezTo>
                  <a:cubicBezTo>
                    <a:pt x="76" y="4"/>
                    <a:pt x="76" y="4"/>
                    <a:pt x="76" y="4"/>
                  </a:cubicBezTo>
                  <a:lnTo>
                    <a:pt x="7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defRPr/>
              </a:pPr>
              <a:endParaRPr lang="zh-CN" altLang="en-US">
                <a:latin typeface="+mn-lt"/>
                <a:ea typeface="+mn-ea"/>
              </a:endParaRPr>
            </a:p>
          </p:txBody>
        </p:sp>
        <p:sp>
          <p:nvSpPr>
            <p:cNvPr id="83" name="Freeform 16"/>
            <p:cNvSpPr>
              <a:spLocks/>
            </p:cNvSpPr>
            <p:nvPr/>
          </p:nvSpPr>
          <p:spPr bwMode="auto">
            <a:xfrm>
              <a:off x="2973388" y="1547813"/>
              <a:ext cx="196850" cy="120650"/>
            </a:xfrm>
            <a:custGeom>
              <a:avLst/>
              <a:gdLst>
                <a:gd name="T0" fmla="*/ 29 w 38"/>
                <a:gd name="T1" fmla="*/ 6 h 23"/>
                <a:gd name="T2" fmla="*/ 28 w 38"/>
                <a:gd name="T3" fmla="*/ 6 h 23"/>
                <a:gd name="T4" fmla="*/ 18 w 38"/>
                <a:gd name="T5" fmla="*/ 0 h 23"/>
                <a:gd name="T6" fmla="*/ 7 w 38"/>
                <a:gd name="T7" fmla="*/ 9 h 23"/>
                <a:gd name="T8" fmla="*/ 0 w 38"/>
                <a:gd name="T9" fmla="*/ 16 h 23"/>
                <a:gd name="T10" fmla="*/ 7 w 38"/>
                <a:gd name="T11" fmla="*/ 23 h 23"/>
                <a:gd name="T12" fmla="*/ 12 w 38"/>
                <a:gd name="T13" fmla="*/ 22 h 23"/>
                <a:gd name="T14" fmla="*/ 18 w 38"/>
                <a:gd name="T15" fmla="*/ 23 h 23"/>
                <a:gd name="T16" fmla="*/ 24 w 38"/>
                <a:gd name="T17" fmla="*/ 22 h 23"/>
                <a:gd name="T18" fmla="*/ 29 w 38"/>
                <a:gd name="T19" fmla="*/ 23 h 23"/>
                <a:gd name="T20" fmla="*/ 38 w 38"/>
                <a:gd name="T21" fmla="*/ 15 h 23"/>
                <a:gd name="T22" fmla="*/ 29 w 3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29" y="6"/>
                  </a:moveTo>
                  <a:cubicBezTo>
                    <a:pt x="29" y="6"/>
                    <a:pt x="29" y="6"/>
                    <a:pt x="28" y="6"/>
                  </a:cubicBezTo>
                  <a:cubicBezTo>
                    <a:pt x="26" y="3"/>
                    <a:pt x="22" y="0"/>
                    <a:pt x="18" y="0"/>
                  </a:cubicBezTo>
                  <a:cubicBezTo>
                    <a:pt x="13" y="0"/>
                    <a:pt x="8" y="4"/>
                    <a:pt x="7" y="9"/>
                  </a:cubicBezTo>
                  <a:cubicBezTo>
                    <a:pt x="3" y="10"/>
                    <a:pt x="0" y="13"/>
                    <a:pt x="0" y="16"/>
                  </a:cubicBezTo>
                  <a:cubicBezTo>
                    <a:pt x="0" y="20"/>
                    <a:pt x="3" y="23"/>
                    <a:pt x="7" y="23"/>
                  </a:cubicBezTo>
                  <a:cubicBezTo>
                    <a:pt x="9" y="23"/>
                    <a:pt x="11" y="23"/>
                    <a:pt x="12" y="22"/>
                  </a:cubicBezTo>
                  <a:cubicBezTo>
                    <a:pt x="14" y="23"/>
                    <a:pt x="16" y="23"/>
                    <a:pt x="18" y="23"/>
                  </a:cubicBezTo>
                  <a:cubicBezTo>
                    <a:pt x="20" y="23"/>
                    <a:pt x="22" y="23"/>
                    <a:pt x="24" y="22"/>
                  </a:cubicBezTo>
                  <a:cubicBezTo>
                    <a:pt x="26" y="23"/>
                    <a:pt x="27" y="23"/>
                    <a:pt x="29" y="23"/>
                  </a:cubicBezTo>
                  <a:cubicBezTo>
                    <a:pt x="34" y="23"/>
                    <a:pt x="38" y="20"/>
                    <a:pt x="38" y="15"/>
                  </a:cubicBezTo>
                  <a:cubicBezTo>
                    <a:pt x="38" y="10"/>
                    <a:pt x="34" y="6"/>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defRPr/>
              </a:pPr>
              <a:endParaRPr lang="zh-CN" altLang="en-US">
                <a:latin typeface="+mn-lt"/>
                <a:ea typeface="+mn-ea"/>
              </a:endParaRPr>
            </a:p>
          </p:txBody>
        </p:sp>
      </p:grpSp>
      <p:cxnSp>
        <p:nvCxnSpPr>
          <p:cNvPr id="84" name="直接箭头连接符 83"/>
          <p:cNvCxnSpPr/>
          <p:nvPr/>
        </p:nvCxnSpPr>
        <p:spPr bwMode="auto">
          <a:xfrm>
            <a:off x="8561083" y="4964678"/>
            <a:ext cx="0" cy="38084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85" name="组合 22742"/>
          <p:cNvGrpSpPr>
            <a:grpSpLocks/>
          </p:cNvGrpSpPr>
          <p:nvPr/>
        </p:nvGrpSpPr>
        <p:grpSpPr bwMode="auto">
          <a:xfrm>
            <a:off x="3007500" y="1536278"/>
            <a:ext cx="732058" cy="735463"/>
            <a:chOff x="7845871" y="1571146"/>
            <a:chExt cx="682625" cy="685800"/>
          </a:xfrm>
        </p:grpSpPr>
        <p:sp>
          <p:nvSpPr>
            <p:cNvPr id="86" name="Freeform 20"/>
            <p:cNvSpPr>
              <a:spLocks/>
            </p:cNvSpPr>
            <p:nvPr/>
          </p:nvSpPr>
          <p:spPr bwMode="auto">
            <a:xfrm>
              <a:off x="7845871" y="1571146"/>
              <a:ext cx="682625" cy="685800"/>
            </a:xfrm>
            <a:custGeom>
              <a:avLst/>
              <a:gdLst>
                <a:gd name="T0" fmla="*/ 2147483646 w 804"/>
                <a:gd name="T1" fmla="*/ 2147483646 h 804"/>
                <a:gd name="T2" fmla="*/ 2147483646 w 804"/>
                <a:gd name="T3" fmla="*/ 2147483646 h 804"/>
                <a:gd name="T4" fmla="*/ 2147483646 w 804"/>
                <a:gd name="T5" fmla="*/ 2147483646 h 804"/>
                <a:gd name="T6" fmla="*/ 0 w 804"/>
                <a:gd name="T7" fmla="*/ 2147483646 h 804"/>
                <a:gd name="T8" fmla="*/ 2147483646 w 804"/>
                <a:gd name="T9" fmla="*/ 0 h 804"/>
                <a:gd name="T10" fmla="*/ 2147483646 w 804"/>
                <a:gd name="T11" fmla="*/ 2147483646 h 8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804">
                  <a:moveTo>
                    <a:pt x="804" y="402"/>
                  </a:moveTo>
                  <a:lnTo>
                    <a:pt x="804" y="402"/>
                  </a:lnTo>
                  <a:cubicBezTo>
                    <a:pt x="804" y="624"/>
                    <a:pt x="624" y="804"/>
                    <a:pt x="402" y="804"/>
                  </a:cubicBezTo>
                  <a:cubicBezTo>
                    <a:pt x="180" y="804"/>
                    <a:pt x="0" y="624"/>
                    <a:pt x="0" y="402"/>
                  </a:cubicBezTo>
                  <a:cubicBezTo>
                    <a:pt x="0" y="180"/>
                    <a:pt x="180" y="0"/>
                    <a:pt x="402" y="0"/>
                  </a:cubicBezTo>
                  <a:cubicBezTo>
                    <a:pt x="624" y="0"/>
                    <a:pt x="804" y="180"/>
                    <a:pt x="804" y="402"/>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latin typeface="+mn-lt"/>
                <a:ea typeface="+mn-ea"/>
              </a:endParaRPr>
            </a:p>
          </p:txBody>
        </p:sp>
        <p:grpSp>
          <p:nvGrpSpPr>
            <p:cNvPr id="87" name="组合 22728"/>
            <p:cNvGrpSpPr>
              <a:grpSpLocks/>
            </p:cNvGrpSpPr>
            <p:nvPr/>
          </p:nvGrpSpPr>
          <p:grpSpPr bwMode="auto">
            <a:xfrm>
              <a:off x="8063358" y="1752121"/>
              <a:ext cx="263525" cy="334963"/>
              <a:chOff x="3867150" y="4106863"/>
              <a:chExt cx="263525" cy="334963"/>
            </a:xfrm>
          </p:grpSpPr>
          <p:sp>
            <p:nvSpPr>
              <p:cNvPr id="88" name="Freeform 96"/>
              <p:cNvSpPr>
                <a:spLocks noEditPoints="1"/>
              </p:cNvSpPr>
              <p:nvPr/>
            </p:nvSpPr>
            <p:spPr bwMode="auto">
              <a:xfrm>
                <a:off x="3867150" y="4106863"/>
                <a:ext cx="263525" cy="334963"/>
              </a:xfrm>
              <a:custGeom>
                <a:avLst/>
                <a:gdLst>
                  <a:gd name="T0" fmla="*/ 2147483646 w 310"/>
                  <a:gd name="T1" fmla="*/ 2147483646 h 392"/>
                  <a:gd name="T2" fmla="*/ 2147483646 w 310"/>
                  <a:gd name="T3" fmla="*/ 2147483646 h 392"/>
                  <a:gd name="T4" fmla="*/ 2147483646 w 310"/>
                  <a:gd name="T5" fmla="*/ 2147483646 h 392"/>
                  <a:gd name="T6" fmla="*/ 2147483646 w 310"/>
                  <a:gd name="T7" fmla="*/ 2147483646 h 392"/>
                  <a:gd name="T8" fmla="*/ 2147483646 w 310"/>
                  <a:gd name="T9" fmla="*/ 2147483646 h 392"/>
                  <a:gd name="T10" fmla="*/ 2147483646 w 310"/>
                  <a:gd name="T11" fmla="*/ 2147483646 h 392"/>
                  <a:gd name="T12" fmla="*/ 2147483646 w 310"/>
                  <a:gd name="T13" fmla="*/ 2147483646 h 392"/>
                  <a:gd name="T14" fmla="*/ 2147483646 w 310"/>
                  <a:gd name="T15" fmla="*/ 2147483646 h 392"/>
                  <a:gd name="T16" fmla="*/ 2147483646 w 310"/>
                  <a:gd name="T17" fmla="*/ 2147483646 h 392"/>
                  <a:gd name="T18" fmla="*/ 2147483646 w 310"/>
                  <a:gd name="T19" fmla="*/ 2147483646 h 392"/>
                  <a:gd name="T20" fmla="*/ 2147483646 w 310"/>
                  <a:gd name="T21" fmla="*/ 2147483646 h 392"/>
                  <a:gd name="T22" fmla="*/ 2147483646 w 310"/>
                  <a:gd name="T23" fmla="*/ 2147483646 h 392"/>
                  <a:gd name="T24" fmla="*/ 2147483646 w 310"/>
                  <a:gd name="T25" fmla="*/ 2147483646 h 392"/>
                  <a:gd name="T26" fmla="*/ 2147483646 w 310"/>
                  <a:gd name="T27" fmla="*/ 2147483646 h 392"/>
                  <a:gd name="T28" fmla="*/ 2147483646 w 310"/>
                  <a:gd name="T29" fmla="*/ 2147483646 h 392"/>
                  <a:gd name="T30" fmla="*/ 2147483646 w 310"/>
                  <a:gd name="T31" fmla="*/ 2147483646 h 392"/>
                  <a:gd name="T32" fmla="*/ 2147483646 w 310"/>
                  <a:gd name="T33" fmla="*/ 2147483646 h 392"/>
                  <a:gd name="T34" fmla="*/ 2147483646 w 310"/>
                  <a:gd name="T35" fmla="*/ 2147483646 h 392"/>
                  <a:gd name="T36" fmla="*/ 2147483646 w 310"/>
                  <a:gd name="T37" fmla="*/ 2147483646 h 392"/>
                  <a:gd name="T38" fmla="*/ 2147483646 w 310"/>
                  <a:gd name="T39" fmla="*/ 2147483646 h 392"/>
                  <a:gd name="T40" fmla="*/ 2147483646 w 310"/>
                  <a:gd name="T41" fmla="*/ 2147483646 h 392"/>
                  <a:gd name="T42" fmla="*/ 2147483646 w 310"/>
                  <a:gd name="T43" fmla="*/ 2147483646 h 392"/>
                  <a:gd name="T44" fmla="*/ 2147483646 w 310"/>
                  <a:gd name="T45" fmla="*/ 2147483646 h 392"/>
                  <a:gd name="T46" fmla="*/ 2147483646 w 310"/>
                  <a:gd name="T47" fmla="*/ 2147483646 h 392"/>
                  <a:gd name="T48" fmla="*/ 2147483646 w 310"/>
                  <a:gd name="T49" fmla="*/ 0 h 392"/>
                  <a:gd name="T50" fmla="*/ 0 w 310"/>
                  <a:gd name="T51" fmla="*/ 2147483646 h 392"/>
                  <a:gd name="T52" fmla="*/ 0 w 310"/>
                  <a:gd name="T53" fmla="*/ 2147483646 h 392"/>
                  <a:gd name="T54" fmla="*/ 0 w 310"/>
                  <a:gd name="T55" fmla="*/ 2147483646 h 392"/>
                  <a:gd name="T56" fmla="*/ 0 w 310"/>
                  <a:gd name="T57" fmla="*/ 2147483646 h 392"/>
                  <a:gd name="T58" fmla="*/ 0 w 310"/>
                  <a:gd name="T59" fmla="*/ 2147483646 h 392"/>
                  <a:gd name="T60" fmla="*/ 0 w 310"/>
                  <a:gd name="T61" fmla="*/ 2147483646 h 392"/>
                  <a:gd name="T62" fmla="*/ 0 w 310"/>
                  <a:gd name="T63" fmla="*/ 2147483646 h 392"/>
                  <a:gd name="T64" fmla="*/ 2147483646 w 310"/>
                  <a:gd name="T65" fmla="*/ 2147483646 h 392"/>
                  <a:gd name="T66" fmla="*/ 2147483646 w 310"/>
                  <a:gd name="T67" fmla="*/ 2147483646 h 392"/>
                  <a:gd name="T68" fmla="*/ 2147483646 w 310"/>
                  <a:gd name="T69" fmla="*/ 2147483646 h 392"/>
                  <a:gd name="T70" fmla="*/ 2147483646 w 310"/>
                  <a:gd name="T71" fmla="*/ 2147483646 h 392"/>
                  <a:gd name="T72" fmla="*/ 2147483646 w 310"/>
                  <a:gd name="T73" fmla="*/ 2147483646 h 392"/>
                  <a:gd name="T74" fmla="*/ 2147483646 w 310"/>
                  <a:gd name="T75" fmla="*/ 2147483646 h 392"/>
                  <a:gd name="T76" fmla="*/ 2147483646 w 310"/>
                  <a:gd name="T77" fmla="*/ 2147483646 h 392"/>
                  <a:gd name="T78" fmla="*/ 2147483646 w 310"/>
                  <a:gd name="T79" fmla="*/ 2147483646 h 392"/>
                  <a:gd name="T80" fmla="*/ 2147483646 w 310"/>
                  <a:gd name="T81" fmla="*/ 2147483646 h 392"/>
                  <a:gd name="T82" fmla="*/ 2147483646 w 310"/>
                  <a:gd name="T83" fmla="*/ 2147483646 h 392"/>
                  <a:gd name="T84" fmla="*/ 2147483646 w 310"/>
                  <a:gd name="T85" fmla="*/ 2147483646 h 392"/>
                  <a:gd name="T86" fmla="*/ 2147483646 w 310"/>
                  <a:gd name="T87" fmla="*/ 2147483646 h 392"/>
                  <a:gd name="T88" fmla="*/ 2147483646 w 310"/>
                  <a:gd name="T89" fmla="*/ 2147483646 h 392"/>
                  <a:gd name="T90" fmla="*/ 2147483646 w 310"/>
                  <a:gd name="T91" fmla="*/ 2147483646 h 392"/>
                  <a:gd name="T92" fmla="*/ 2147483646 w 310"/>
                  <a:gd name="T93" fmla="*/ 2147483646 h 392"/>
                  <a:gd name="T94" fmla="*/ 2147483646 w 310"/>
                  <a:gd name="T95" fmla="*/ 2147483646 h 392"/>
                  <a:gd name="T96" fmla="*/ 2147483646 w 310"/>
                  <a:gd name="T97" fmla="*/ 2147483646 h 392"/>
                  <a:gd name="T98" fmla="*/ 2147483646 w 310"/>
                  <a:gd name="T99" fmla="*/ 2147483646 h 392"/>
                  <a:gd name="T100" fmla="*/ 2147483646 w 310"/>
                  <a:gd name="T101" fmla="*/ 2147483646 h 392"/>
                  <a:gd name="T102" fmla="*/ 2147483646 w 310"/>
                  <a:gd name="T103" fmla="*/ 2147483646 h 392"/>
                  <a:gd name="T104" fmla="*/ 2147483646 w 310"/>
                  <a:gd name="T105" fmla="*/ 2147483646 h 392"/>
                  <a:gd name="T106" fmla="*/ 2147483646 w 310"/>
                  <a:gd name="T107" fmla="*/ 2147483646 h 392"/>
                  <a:gd name="T108" fmla="*/ 2147483646 w 310"/>
                  <a:gd name="T109" fmla="*/ 2147483646 h 392"/>
                  <a:gd name="T110" fmla="*/ 2147483646 w 310"/>
                  <a:gd name="T111" fmla="*/ 2147483646 h 392"/>
                  <a:gd name="T112" fmla="*/ 2147483646 w 310"/>
                  <a:gd name="T113" fmla="*/ 2147483646 h 392"/>
                  <a:gd name="T114" fmla="*/ 2147483646 w 310"/>
                  <a:gd name="T115" fmla="*/ 2147483646 h 392"/>
                  <a:gd name="T116" fmla="*/ 2147483646 w 310"/>
                  <a:gd name="T117" fmla="*/ 2147483646 h 3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10" h="392">
                    <a:moveTo>
                      <a:pt x="293" y="157"/>
                    </a:moveTo>
                    <a:lnTo>
                      <a:pt x="293" y="157"/>
                    </a:lnTo>
                    <a:cubicBezTo>
                      <a:pt x="293" y="192"/>
                      <a:pt x="230" y="221"/>
                      <a:pt x="155" y="221"/>
                    </a:cubicBezTo>
                    <a:cubicBezTo>
                      <a:pt x="80" y="221"/>
                      <a:pt x="16" y="192"/>
                      <a:pt x="16" y="157"/>
                    </a:cubicBezTo>
                    <a:lnTo>
                      <a:pt x="16" y="117"/>
                    </a:lnTo>
                    <a:cubicBezTo>
                      <a:pt x="41" y="143"/>
                      <a:pt x="93" y="161"/>
                      <a:pt x="155" y="161"/>
                    </a:cubicBezTo>
                    <a:cubicBezTo>
                      <a:pt x="216" y="161"/>
                      <a:pt x="268" y="143"/>
                      <a:pt x="293" y="117"/>
                    </a:cubicBezTo>
                    <a:lnTo>
                      <a:pt x="293" y="157"/>
                    </a:lnTo>
                    <a:close/>
                    <a:moveTo>
                      <a:pt x="155" y="293"/>
                    </a:moveTo>
                    <a:lnTo>
                      <a:pt x="155" y="293"/>
                    </a:lnTo>
                    <a:cubicBezTo>
                      <a:pt x="80" y="293"/>
                      <a:pt x="16" y="264"/>
                      <a:pt x="16" y="229"/>
                    </a:cubicBezTo>
                    <a:lnTo>
                      <a:pt x="16" y="193"/>
                    </a:lnTo>
                    <a:cubicBezTo>
                      <a:pt x="41" y="220"/>
                      <a:pt x="93" y="238"/>
                      <a:pt x="155" y="238"/>
                    </a:cubicBezTo>
                    <a:cubicBezTo>
                      <a:pt x="216" y="238"/>
                      <a:pt x="268" y="220"/>
                      <a:pt x="293" y="193"/>
                    </a:cubicBezTo>
                    <a:lnTo>
                      <a:pt x="293" y="229"/>
                    </a:lnTo>
                    <a:cubicBezTo>
                      <a:pt x="293" y="264"/>
                      <a:pt x="230" y="293"/>
                      <a:pt x="155" y="293"/>
                    </a:cubicBezTo>
                    <a:close/>
                    <a:moveTo>
                      <a:pt x="155" y="16"/>
                    </a:moveTo>
                    <a:lnTo>
                      <a:pt x="155" y="16"/>
                    </a:lnTo>
                    <a:cubicBezTo>
                      <a:pt x="230" y="16"/>
                      <a:pt x="293" y="46"/>
                      <a:pt x="293" y="81"/>
                    </a:cubicBezTo>
                    <a:cubicBezTo>
                      <a:pt x="293" y="116"/>
                      <a:pt x="230" y="145"/>
                      <a:pt x="155" y="145"/>
                    </a:cubicBezTo>
                    <a:cubicBezTo>
                      <a:pt x="80" y="145"/>
                      <a:pt x="16" y="116"/>
                      <a:pt x="16" y="81"/>
                    </a:cubicBezTo>
                    <a:cubicBezTo>
                      <a:pt x="16" y="46"/>
                      <a:pt x="80" y="16"/>
                      <a:pt x="155" y="16"/>
                    </a:cubicBezTo>
                    <a:close/>
                    <a:moveTo>
                      <a:pt x="310" y="81"/>
                    </a:moveTo>
                    <a:lnTo>
                      <a:pt x="310" y="81"/>
                    </a:lnTo>
                    <a:cubicBezTo>
                      <a:pt x="310" y="35"/>
                      <a:pt x="242" y="0"/>
                      <a:pt x="155" y="0"/>
                    </a:cubicBezTo>
                    <a:cubicBezTo>
                      <a:pt x="68" y="0"/>
                      <a:pt x="0" y="35"/>
                      <a:pt x="0" y="81"/>
                    </a:cubicBezTo>
                    <a:cubicBezTo>
                      <a:pt x="0" y="82"/>
                      <a:pt x="0" y="82"/>
                      <a:pt x="0" y="83"/>
                    </a:cubicBezTo>
                    <a:cubicBezTo>
                      <a:pt x="0" y="84"/>
                      <a:pt x="0" y="84"/>
                      <a:pt x="0" y="85"/>
                    </a:cubicBezTo>
                    <a:lnTo>
                      <a:pt x="0" y="193"/>
                    </a:lnTo>
                    <a:lnTo>
                      <a:pt x="0" y="301"/>
                    </a:lnTo>
                    <a:lnTo>
                      <a:pt x="0" y="302"/>
                    </a:lnTo>
                    <a:cubicBezTo>
                      <a:pt x="0" y="302"/>
                      <a:pt x="0" y="302"/>
                      <a:pt x="0" y="302"/>
                    </a:cubicBezTo>
                    <a:cubicBezTo>
                      <a:pt x="1" y="347"/>
                      <a:pt x="69" y="382"/>
                      <a:pt x="155" y="382"/>
                    </a:cubicBezTo>
                    <a:cubicBezTo>
                      <a:pt x="166" y="382"/>
                      <a:pt x="177" y="381"/>
                      <a:pt x="189" y="380"/>
                    </a:cubicBezTo>
                    <a:cubicBezTo>
                      <a:pt x="193" y="388"/>
                      <a:pt x="203" y="392"/>
                      <a:pt x="213" y="389"/>
                    </a:cubicBezTo>
                    <a:cubicBezTo>
                      <a:pt x="224" y="386"/>
                      <a:pt x="230" y="374"/>
                      <a:pt x="227" y="363"/>
                    </a:cubicBezTo>
                    <a:cubicBezTo>
                      <a:pt x="223" y="352"/>
                      <a:pt x="212" y="346"/>
                      <a:pt x="201" y="349"/>
                    </a:cubicBezTo>
                    <a:cubicBezTo>
                      <a:pt x="193" y="351"/>
                      <a:pt x="188" y="357"/>
                      <a:pt x="186" y="364"/>
                    </a:cubicBezTo>
                    <a:cubicBezTo>
                      <a:pt x="176" y="365"/>
                      <a:pt x="166" y="366"/>
                      <a:pt x="155" y="366"/>
                    </a:cubicBezTo>
                    <a:cubicBezTo>
                      <a:pt x="80" y="366"/>
                      <a:pt x="16" y="336"/>
                      <a:pt x="16" y="301"/>
                    </a:cubicBezTo>
                    <a:lnTo>
                      <a:pt x="16" y="265"/>
                    </a:lnTo>
                    <a:cubicBezTo>
                      <a:pt x="41" y="292"/>
                      <a:pt x="93" y="310"/>
                      <a:pt x="155" y="310"/>
                    </a:cubicBezTo>
                    <a:cubicBezTo>
                      <a:pt x="216" y="310"/>
                      <a:pt x="268" y="292"/>
                      <a:pt x="293" y="265"/>
                    </a:cubicBezTo>
                    <a:lnTo>
                      <a:pt x="293" y="301"/>
                    </a:lnTo>
                    <a:cubicBezTo>
                      <a:pt x="293" y="313"/>
                      <a:pt x="286" y="323"/>
                      <a:pt x="277" y="331"/>
                    </a:cubicBezTo>
                    <a:cubicBezTo>
                      <a:pt x="273" y="329"/>
                      <a:pt x="267" y="328"/>
                      <a:pt x="262" y="330"/>
                    </a:cubicBezTo>
                    <a:cubicBezTo>
                      <a:pt x="251" y="333"/>
                      <a:pt x="245" y="345"/>
                      <a:pt x="248" y="356"/>
                    </a:cubicBezTo>
                    <a:cubicBezTo>
                      <a:pt x="252" y="367"/>
                      <a:pt x="264" y="373"/>
                      <a:pt x="275" y="370"/>
                    </a:cubicBezTo>
                    <a:cubicBezTo>
                      <a:pt x="286" y="366"/>
                      <a:pt x="292" y="355"/>
                      <a:pt x="289" y="343"/>
                    </a:cubicBezTo>
                    <a:cubicBezTo>
                      <a:pt x="288" y="343"/>
                      <a:pt x="288" y="343"/>
                      <a:pt x="288" y="342"/>
                    </a:cubicBezTo>
                    <a:cubicBezTo>
                      <a:pt x="302" y="330"/>
                      <a:pt x="309" y="316"/>
                      <a:pt x="310" y="302"/>
                    </a:cubicBezTo>
                    <a:lnTo>
                      <a:pt x="310" y="247"/>
                    </a:lnTo>
                    <a:cubicBezTo>
                      <a:pt x="310" y="247"/>
                      <a:pt x="310" y="247"/>
                      <a:pt x="310" y="247"/>
                    </a:cubicBezTo>
                    <a:lnTo>
                      <a:pt x="310" y="229"/>
                    </a:lnTo>
                    <a:lnTo>
                      <a:pt x="310" y="193"/>
                    </a:lnTo>
                    <a:lnTo>
                      <a:pt x="310" y="85"/>
                    </a:lnTo>
                    <a:lnTo>
                      <a:pt x="309" y="85"/>
                    </a:lnTo>
                    <a:cubicBezTo>
                      <a:pt x="309" y="83"/>
                      <a:pt x="310" y="82"/>
                      <a:pt x="310" y="8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latin typeface="+mn-lt"/>
                  <a:ea typeface="+mn-ea"/>
                </a:endParaRPr>
              </a:p>
            </p:txBody>
          </p:sp>
          <p:sp>
            <p:nvSpPr>
              <p:cNvPr id="89" name="Freeform 97"/>
              <p:cNvSpPr>
                <a:spLocks/>
              </p:cNvSpPr>
              <p:nvPr/>
            </p:nvSpPr>
            <p:spPr bwMode="auto">
              <a:xfrm>
                <a:off x="3887788" y="4360863"/>
                <a:ext cx="20637" cy="17463"/>
              </a:xfrm>
              <a:custGeom>
                <a:avLst/>
                <a:gdLst>
                  <a:gd name="T0" fmla="*/ 1445113103 w 23"/>
                  <a:gd name="T1" fmla="*/ 2147483646 h 21"/>
                  <a:gd name="T2" fmla="*/ 1445113103 w 23"/>
                  <a:gd name="T3" fmla="*/ 2147483646 h 21"/>
                  <a:gd name="T4" fmla="*/ 2147483646 w 23"/>
                  <a:gd name="T5" fmla="*/ 2147483646 h 21"/>
                  <a:gd name="T6" fmla="*/ 2147483646 w 23"/>
                  <a:gd name="T7" fmla="*/ 2147483646 h 21"/>
                  <a:gd name="T8" fmla="*/ 2147483646 w 23"/>
                  <a:gd name="T9" fmla="*/ 1725320284 h 21"/>
                  <a:gd name="T10" fmla="*/ 1445113103 w 23"/>
                  <a:gd name="T11" fmla="*/ 2147483646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2" y="6"/>
                    </a:moveTo>
                    <a:lnTo>
                      <a:pt x="2" y="6"/>
                    </a:lnTo>
                    <a:cubicBezTo>
                      <a:pt x="0" y="10"/>
                      <a:pt x="2" y="16"/>
                      <a:pt x="7" y="18"/>
                    </a:cubicBezTo>
                    <a:cubicBezTo>
                      <a:pt x="13" y="21"/>
                      <a:pt x="19" y="20"/>
                      <a:pt x="21" y="15"/>
                    </a:cubicBezTo>
                    <a:cubicBezTo>
                      <a:pt x="23" y="11"/>
                      <a:pt x="21" y="5"/>
                      <a:pt x="15" y="3"/>
                    </a:cubicBezTo>
                    <a:cubicBezTo>
                      <a:pt x="10" y="0"/>
                      <a:pt x="4" y="1"/>
                      <a:pt x="2" y="6"/>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latin typeface="+mn-lt"/>
                  <a:ea typeface="+mn-ea"/>
                </a:endParaRPr>
              </a:p>
            </p:txBody>
          </p:sp>
          <p:sp>
            <p:nvSpPr>
              <p:cNvPr id="90" name="Freeform 98"/>
              <p:cNvSpPr>
                <a:spLocks/>
              </p:cNvSpPr>
              <p:nvPr/>
            </p:nvSpPr>
            <p:spPr bwMode="auto">
              <a:xfrm>
                <a:off x="3887788" y="4298950"/>
                <a:ext cx="20637" cy="17463"/>
              </a:xfrm>
              <a:custGeom>
                <a:avLst/>
                <a:gdLst>
                  <a:gd name="T0" fmla="*/ 2147483646 w 23"/>
                  <a:gd name="T1" fmla="*/ 1149982623 h 21"/>
                  <a:gd name="T2" fmla="*/ 2147483646 w 23"/>
                  <a:gd name="T3" fmla="*/ 1149982623 h 21"/>
                  <a:gd name="T4" fmla="*/ 1445113103 w 23"/>
                  <a:gd name="T5" fmla="*/ 2147483646 h 21"/>
                  <a:gd name="T6" fmla="*/ 2147483646 w 23"/>
                  <a:gd name="T7" fmla="*/ 2147483646 h 21"/>
                  <a:gd name="T8" fmla="*/ 2147483646 w 23"/>
                  <a:gd name="T9" fmla="*/ 2147483646 h 21"/>
                  <a:gd name="T10" fmla="*/ 2147483646 w 23"/>
                  <a:gd name="T11" fmla="*/ 1149982623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15" y="2"/>
                    </a:moveTo>
                    <a:lnTo>
                      <a:pt x="15" y="2"/>
                    </a:lnTo>
                    <a:cubicBezTo>
                      <a:pt x="10" y="0"/>
                      <a:pt x="4" y="1"/>
                      <a:pt x="2" y="5"/>
                    </a:cubicBezTo>
                    <a:cubicBezTo>
                      <a:pt x="0" y="10"/>
                      <a:pt x="2" y="15"/>
                      <a:pt x="7" y="18"/>
                    </a:cubicBezTo>
                    <a:cubicBezTo>
                      <a:pt x="13" y="21"/>
                      <a:pt x="19" y="19"/>
                      <a:pt x="21" y="15"/>
                    </a:cubicBezTo>
                    <a:cubicBezTo>
                      <a:pt x="23" y="11"/>
                      <a:pt x="21" y="5"/>
                      <a:pt x="15" y="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latin typeface="+mn-lt"/>
                  <a:ea typeface="+mn-ea"/>
                </a:endParaRPr>
              </a:p>
            </p:txBody>
          </p:sp>
          <p:sp>
            <p:nvSpPr>
              <p:cNvPr id="91" name="Freeform 99"/>
              <p:cNvSpPr>
                <a:spLocks/>
              </p:cNvSpPr>
              <p:nvPr/>
            </p:nvSpPr>
            <p:spPr bwMode="auto">
              <a:xfrm>
                <a:off x="3887788" y="4237038"/>
                <a:ext cx="20637" cy="17463"/>
              </a:xfrm>
              <a:custGeom>
                <a:avLst/>
                <a:gdLst>
                  <a:gd name="T0" fmla="*/ 2147483646 w 23"/>
                  <a:gd name="T1" fmla="*/ 1725320284 h 21"/>
                  <a:gd name="T2" fmla="*/ 2147483646 w 23"/>
                  <a:gd name="T3" fmla="*/ 1725320284 h 21"/>
                  <a:gd name="T4" fmla="*/ 1445113103 w 23"/>
                  <a:gd name="T5" fmla="*/ 2147483646 h 21"/>
                  <a:gd name="T6" fmla="*/ 2147483646 w 23"/>
                  <a:gd name="T7" fmla="*/ 2147483646 h 21"/>
                  <a:gd name="T8" fmla="*/ 2147483646 w 23"/>
                  <a:gd name="T9" fmla="*/ 2147483646 h 21"/>
                  <a:gd name="T10" fmla="*/ 2147483646 w 23"/>
                  <a:gd name="T11" fmla="*/ 1725320284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15" y="3"/>
                    </a:moveTo>
                    <a:lnTo>
                      <a:pt x="15" y="3"/>
                    </a:lnTo>
                    <a:cubicBezTo>
                      <a:pt x="10" y="0"/>
                      <a:pt x="4" y="2"/>
                      <a:pt x="2" y="6"/>
                    </a:cubicBezTo>
                    <a:cubicBezTo>
                      <a:pt x="0" y="10"/>
                      <a:pt x="2" y="16"/>
                      <a:pt x="7" y="19"/>
                    </a:cubicBezTo>
                    <a:cubicBezTo>
                      <a:pt x="13" y="21"/>
                      <a:pt x="19" y="20"/>
                      <a:pt x="21" y="16"/>
                    </a:cubicBezTo>
                    <a:cubicBezTo>
                      <a:pt x="23" y="11"/>
                      <a:pt x="21" y="6"/>
                      <a:pt x="15" y="3"/>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latin typeface="+mn-lt"/>
                  <a:ea typeface="+mn-ea"/>
                </a:endParaRPr>
              </a:p>
            </p:txBody>
          </p:sp>
        </p:grpSp>
      </p:grpSp>
      <p:sp>
        <p:nvSpPr>
          <p:cNvPr id="92" name="文本框 91"/>
          <p:cNvSpPr txBox="1"/>
          <p:nvPr/>
        </p:nvSpPr>
        <p:spPr bwMode="auto">
          <a:xfrm>
            <a:off x="3703030" y="1748736"/>
            <a:ext cx="958531"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zh-CN" altLang="en-US" sz="1400" dirty="0">
                <a:solidFill>
                  <a:srgbClr val="000000"/>
                </a:solidFill>
                <a:latin typeface="+mn-lt"/>
                <a:ea typeface="+mn-ea"/>
                <a:cs typeface="Arial" pitchFamily="34" charset="0"/>
              </a:rPr>
              <a:t>模板 </a:t>
            </a:r>
            <a:r>
              <a:rPr lang="en-US" altLang="zh-CN" sz="1400" dirty="0">
                <a:solidFill>
                  <a:srgbClr val="000000"/>
                </a:solidFill>
                <a:latin typeface="+mn-lt"/>
                <a:ea typeface="+mn-ea"/>
                <a:cs typeface="Arial" pitchFamily="34" charset="0"/>
              </a:rPr>
              <a:t>30G</a:t>
            </a:r>
            <a:endParaRPr lang="zh-CN" altLang="en-US" sz="1400" dirty="0">
              <a:solidFill>
                <a:srgbClr val="000000"/>
              </a:solidFill>
              <a:latin typeface="+mn-lt"/>
              <a:ea typeface="+mn-ea"/>
              <a:cs typeface="Arial" pitchFamily="34" charset="0"/>
            </a:endParaRPr>
          </a:p>
        </p:txBody>
      </p:sp>
      <p:sp>
        <p:nvSpPr>
          <p:cNvPr id="93" name="文本框 92"/>
          <p:cNvSpPr txBox="1"/>
          <p:nvPr/>
        </p:nvSpPr>
        <p:spPr bwMode="auto">
          <a:xfrm>
            <a:off x="3624138" y="3067337"/>
            <a:ext cx="1085168"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1400" dirty="0">
                <a:solidFill>
                  <a:srgbClr val="000000"/>
                </a:solidFill>
                <a:latin typeface="+mn-lt"/>
                <a:ea typeface="+mn-ea"/>
                <a:cs typeface="Arial" pitchFamily="34" charset="0"/>
              </a:rPr>
              <a:t>A</a:t>
            </a:r>
            <a:r>
              <a:rPr lang="zh-CN" altLang="en-US" sz="1400" dirty="0">
                <a:solidFill>
                  <a:srgbClr val="000000"/>
                </a:solidFill>
                <a:latin typeface="+mn-lt"/>
                <a:ea typeface="+mn-ea"/>
                <a:cs typeface="Arial" pitchFamily="34" charset="0"/>
              </a:rPr>
              <a:t>母卷 </a:t>
            </a:r>
            <a:r>
              <a:rPr lang="en-US" altLang="zh-CN" sz="1400" dirty="0">
                <a:solidFill>
                  <a:srgbClr val="000000"/>
                </a:solidFill>
                <a:latin typeface="+mn-lt"/>
                <a:ea typeface="+mn-ea"/>
                <a:cs typeface="Arial" pitchFamily="34" charset="0"/>
              </a:rPr>
              <a:t>30G</a:t>
            </a:r>
            <a:endParaRPr lang="zh-CN" altLang="en-US" sz="1400" dirty="0">
              <a:solidFill>
                <a:srgbClr val="000000"/>
              </a:solidFill>
              <a:latin typeface="+mn-lt"/>
              <a:ea typeface="+mn-ea"/>
              <a:cs typeface="Arial" pitchFamily="34" charset="0"/>
            </a:endParaRPr>
          </a:p>
        </p:txBody>
      </p:sp>
      <p:sp>
        <p:nvSpPr>
          <p:cNvPr id="94" name="文本框 93"/>
          <p:cNvSpPr txBox="1"/>
          <p:nvPr/>
        </p:nvSpPr>
        <p:spPr bwMode="auto">
          <a:xfrm>
            <a:off x="5730069" y="3080617"/>
            <a:ext cx="1070740"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1400" dirty="0">
                <a:solidFill>
                  <a:srgbClr val="000000"/>
                </a:solidFill>
                <a:latin typeface="+mn-lt"/>
                <a:ea typeface="+mn-ea"/>
                <a:cs typeface="Arial" pitchFamily="34" charset="0"/>
              </a:rPr>
              <a:t>B</a:t>
            </a:r>
            <a:r>
              <a:rPr lang="zh-CN" altLang="en-US" sz="1400" dirty="0">
                <a:solidFill>
                  <a:srgbClr val="000000"/>
                </a:solidFill>
                <a:latin typeface="+mn-lt"/>
                <a:ea typeface="+mn-ea"/>
                <a:cs typeface="Arial" pitchFamily="34" charset="0"/>
              </a:rPr>
              <a:t>母卷 </a:t>
            </a:r>
            <a:r>
              <a:rPr lang="en-US" altLang="zh-CN" sz="1400" dirty="0">
                <a:solidFill>
                  <a:srgbClr val="000000"/>
                </a:solidFill>
                <a:latin typeface="+mn-lt"/>
                <a:ea typeface="+mn-ea"/>
                <a:cs typeface="Arial" pitchFamily="34" charset="0"/>
              </a:rPr>
              <a:t>30G</a:t>
            </a:r>
            <a:endParaRPr lang="zh-CN" altLang="en-US" sz="1400" dirty="0">
              <a:solidFill>
                <a:srgbClr val="000000"/>
              </a:solidFill>
              <a:latin typeface="+mn-lt"/>
              <a:ea typeface="+mn-ea"/>
              <a:cs typeface="Arial" pitchFamily="34" charset="0"/>
            </a:endParaRPr>
          </a:p>
        </p:txBody>
      </p:sp>
      <p:sp>
        <p:nvSpPr>
          <p:cNvPr id="95" name="文本框 94"/>
          <p:cNvSpPr txBox="1"/>
          <p:nvPr/>
        </p:nvSpPr>
        <p:spPr bwMode="auto">
          <a:xfrm>
            <a:off x="8784080" y="3102662"/>
            <a:ext cx="1078756"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1400" dirty="0">
                <a:solidFill>
                  <a:srgbClr val="000000"/>
                </a:solidFill>
                <a:latin typeface="+mn-lt"/>
                <a:ea typeface="+mn-ea"/>
                <a:cs typeface="Arial" pitchFamily="34" charset="0"/>
              </a:rPr>
              <a:t>C</a:t>
            </a:r>
            <a:r>
              <a:rPr lang="zh-CN" altLang="en-US" sz="1400" dirty="0">
                <a:solidFill>
                  <a:srgbClr val="000000"/>
                </a:solidFill>
                <a:latin typeface="+mn-lt"/>
                <a:ea typeface="+mn-ea"/>
                <a:cs typeface="Arial" pitchFamily="34" charset="0"/>
              </a:rPr>
              <a:t>母卷 </a:t>
            </a:r>
            <a:r>
              <a:rPr lang="en-US" altLang="zh-CN" sz="1400" dirty="0">
                <a:solidFill>
                  <a:srgbClr val="000000"/>
                </a:solidFill>
                <a:latin typeface="+mn-lt"/>
                <a:ea typeface="+mn-ea"/>
                <a:cs typeface="Arial" pitchFamily="34" charset="0"/>
              </a:rPr>
              <a:t>30G</a:t>
            </a:r>
            <a:endParaRPr lang="zh-CN" altLang="en-US" sz="1400" dirty="0">
              <a:solidFill>
                <a:srgbClr val="000000"/>
              </a:solidFill>
              <a:latin typeface="+mn-lt"/>
              <a:ea typeface="+mn-ea"/>
              <a:cs typeface="Arial" pitchFamily="34" charset="0"/>
            </a:endParaRPr>
          </a:p>
        </p:txBody>
      </p:sp>
      <p:sp>
        <p:nvSpPr>
          <p:cNvPr id="96" name="文本框 95"/>
          <p:cNvSpPr txBox="1"/>
          <p:nvPr/>
        </p:nvSpPr>
        <p:spPr bwMode="auto">
          <a:xfrm>
            <a:off x="2817249" y="4678527"/>
            <a:ext cx="1142876"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1400" dirty="0">
                <a:solidFill>
                  <a:srgbClr val="000000"/>
                </a:solidFill>
                <a:latin typeface="+mn-lt"/>
                <a:ea typeface="+mn-ea"/>
                <a:cs typeface="Arial" pitchFamily="34" charset="0"/>
              </a:rPr>
              <a:t>VM1</a:t>
            </a:r>
            <a:r>
              <a:rPr lang="zh-CN" altLang="en-US" sz="1400" dirty="0">
                <a:solidFill>
                  <a:srgbClr val="000000"/>
                </a:solidFill>
                <a:latin typeface="+mn-lt"/>
                <a:ea typeface="+mn-ea"/>
                <a:cs typeface="Arial" pitchFamily="34" charset="0"/>
              </a:rPr>
              <a:t>差分卷</a:t>
            </a:r>
            <a:endParaRPr lang="en-US" altLang="zh-CN" sz="1400" dirty="0">
              <a:solidFill>
                <a:srgbClr val="000000"/>
              </a:solidFill>
              <a:latin typeface="+mn-lt"/>
              <a:ea typeface="+mn-ea"/>
              <a:cs typeface="Arial" pitchFamily="34" charset="0"/>
            </a:endParaRPr>
          </a:p>
        </p:txBody>
      </p:sp>
      <p:sp>
        <p:nvSpPr>
          <p:cNvPr id="98" name="文本框 97"/>
          <p:cNvSpPr txBox="1"/>
          <p:nvPr/>
        </p:nvSpPr>
        <p:spPr bwMode="auto">
          <a:xfrm>
            <a:off x="2407691" y="4070211"/>
            <a:ext cx="740522" cy="531835"/>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zh-CN" altLang="en-US" sz="1400" dirty="0">
                <a:solidFill>
                  <a:srgbClr val="000000"/>
                </a:solidFill>
                <a:latin typeface="+mn-lt"/>
                <a:ea typeface="+mn-ea"/>
                <a:cs typeface="Arial" pitchFamily="34" charset="0"/>
              </a:rPr>
              <a:t>差分卷</a:t>
            </a:r>
            <a:endParaRPr lang="en-US" altLang="zh-CN" sz="1400" dirty="0">
              <a:solidFill>
                <a:srgbClr val="000000"/>
              </a:solidFill>
              <a:latin typeface="+mn-lt"/>
              <a:ea typeface="+mn-ea"/>
              <a:cs typeface="Arial" pitchFamily="34" charset="0"/>
            </a:endParaRPr>
          </a:p>
          <a:p>
            <a:pPr algn="ctr" defTabSz="1001649" eaLnBrk="0" hangingPunct="0"/>
            <a:r>
              <a:rPr lang="en-US" altLang="zh-CN" sz="1400" dirty="0">
                <a:solidFill>
                  <a:srgbClr val="000000"/>
                </a:solidFill>
                <a:latin typeface="+mn-lt"/>
                <a:ea typeface="+mn-ea"/>
                <a:cs typeface="Arial" pitchFamily="34" charset="0"/>
              </a:rPr>
              <a:t>3-30G</a:t>
            </a:r>
            <a:endParaRPr lang="zh-CN" altLang="en-US" sz="1400" dirty="0">
              <a:solidFill>
                <a:srgbClr val="000000"/>
              </a:solidFill>
              <a:latin typeface="+mn-lt"/>
              <a:ea typeface="+mn-ea"/>
              <a:cs typeface="Arial" pitchFamily="34" charset="0"/>
            </a:endParaRPr>
          </a:p>
        </p:txBody>
      </p:sp>
      <p:sp>
        <p:nvSpPr>
          <p:cNvPr id="99" name="文本框 98"/>
          <p:cNvSpPr txBox="1"/>
          <p:nvPr/>
        </p:nvSpPr>
        <p:spPr bwMode="auto">
          <a:xfrm>
            <a:off x="3819479" y="4678527"/>
            <a:ext cx="1354472"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1400" dirty="0">
                <a:solidFill>
                  <a:srgbClr val="000000"/>
                </a:solidFill>
                <a:latin typeface="+mn-lt"/>
                <a:ea typeface="+mn-ea"/>
                <a:cs typeface="Arial" pitchFamily="34" charset="0"/>
              </a:rPr>
              <a:t>VM128</a:t>
            </a:r>
            <a:r>
              <a:rPr lang="zh-CN" altLang="en-US" sz="1400" dirty="0">
                <a:solidFill>
                  <a:srgbClr val="000000"/>
                </a:solidFill>
                <a:latin typeface="+mn-lt"/>
                <a:ea typeface="+mn-ea"/>
                <a:cs typeface="Arial" pitchFamily="34" charset="0"/>
              </a:rPr>
              <a:t>差分卷</a:t>
            </a:r>
            <a:endParaRPr lang="en-US" altLang="zh-CN" sz="1400" dirty="0">
              <a:solidFill>
                <a:srgbClr val="000000"/>
              </a:solidFill>
              <a:latin typeface="+mn-lt"/>
              <a:ea typeface="+mn-ea"/>
              <a:cs typeface="Arial" pitchFamily="34" charset="0"/>
            </a:endParaRPr>
          </a:p>
        </p:txBody>
      </p:sp>
      <p:sp>
        <p:nvSpPr>
          <p:cNvPr id="100" name="文本框 99"/>
          <p:cNvSpPr txBox="1"/>
          <p:nvPr/>
        </p:nvSpPr>
        <p:spPr bwMode="auto">
          <a:xfrm>
            <a:off x="5004193" y="4678527"/>
            <a:ext cx="1354472"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1400" dirty="0">
                <a:solidFill>
                  <a:srgbClr val="000000"/>
                </a:solidFill>
                <a:latin typeface="+mn-lt"/>
                <a:ea typeface="+mn-ea"/>
                <a:cs typeface="Arial" pitchFamily="34" charset="0"/>
              </a:rPr>
              <a:t>VM129</a:t>
            </a:r>
            <a:r>
              <a:rPr lang="zh-CN" altLang="en-US" sz="1400" dirty="0">
                <a:solidFill>
                  <a:srgbClr val="000000"/>
                </a:solidFill>
                <a:latin typeface="+mn-lt"/>
                <a:ea typeface="+mn-ea"/>
                <a:cs typeface="Arial" pitchFamily="34" charset="0"/>
              </a:rPr>
              <a:t>差分卷</a:t>
            </a:r>
            <a:endParaRPr lang="en-US" altLang="zh-CN" sz="1400" dirty="0">
              <a:solidFill>
                <a:srgbClr val="000000"/>
              </a:solidFill>
              <a:latin typeface="+mn-lt"/>
              <a:ea typeface="+mn-ea"/>
              <a:cs typeface="Arial" pitchFamily="34" charset="0"/>
            </a:endParaRPr>
          </a:p>
        </p:txBody>
      </p:sp>
      <p:sp>
        <p:nvSpPr>
          <p:cNvPr id="101" name="文本框 100"/>
          <p:cNvSpPr txBox="1"/>
          <p:nvPr/>
        </p:nvSpPr>
        <p:spPr bwMode="auto">
          <a:xfrm>
            <a:off x="7945251" y="4696918"/>
            <a:ext cx="1354472"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1400" dirty="0">
                <a:solidFill>
                  <a:srgbClr val="000000"/>
                </a:solidFill>
                <a:latin typeface="+mn-lt"/>
                <a:ea typeface="+mn-ea"/>
                <a:cs typeface="Arial" pitchFamily="34" charset="0"/>
              </a:rPr>
              <a:t>VM130</a:t>
            </a:r>
            <a:r>
              <a:rPr lang="zh-CN" altLang="en-US" sz="1400" dirty="0">
                <a:solidFill>
                  <a:srgbClr val="000000"/>
                </a:solidFill>
                <a:latin typeface="+mn-lt"/>
                <a:ea typeface="+mn-ea"/>
                <a:cs typeface="Arial" pitchFamily="34" charset="0"/>
              </a:rPr>
              <a:t>差分卷</a:t>
            </a:r>
            <a:endParaRPr lang="en-US" altLang="zh-CN" sz="1400" dirty="0">
              <a:solidFill>
                <a:srgbClr val="000000"/>
              </a:solidFill>
              <a:latin typeface="+mn-lt"/>
              <a:ea typeface="+mn-ea"/>
              <a:cs typeface="Arial" pitchFamily="34" charset="0"/>
            </a:endParaRPr>
          </a:p>
        </p:txBody>
      </p:sp>
      <p:sp>
        <p:nvSpPr>
          <p:cNvPr id="103" name="文本框 102"/>
          <p:cNvSpPr txBox="1"/>
          <p:nvPr/>
        </p:nvSpPr>
        <p:spPr bwMode="auto">
          <a:xfrm>
            <a:off x="3967209" y="2722450"/>
            <a:ext cx="1017842"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zh-CN" altLang="en-US" sz="1400" dirty="0">
                <a:solidFill>
                  <a:srgbClr val="000000"/>
                </a:solidFill>
                <a:latin typeface="+mn-lt"/>
                <a:ea typeface="+mn-ea"/>
                <a:cs typeface="Arial" pitchFamily="34" charset="0"/>
              </a:rPr>
              <a:t>数据存储</a:t>
            </a:r>
            <a:r>
              <a:rPr lang="en-US" altLang="zh-CN" sz="1400" dirty="0">
                <a:solidFill>
                  <a:srgbClr val="000000"/>
                </a:solidFill>
                <a:latin typeface="+mn-lt"/>
                <a:ea typeface="+mn-ea"/>
                <a:cs typeface="Arial" pitchFamily="34" charset="0"/>
              </a:rPr>
              <a:t>1</a:t>
            </a:r>
          </a:p>
        </p:txBody>
      </p:sp>
      <p:sp>
        <p:nvSpPr>
          <p:cNvPr id="104" name="文本框 103"/>
          <p:cNvSpPr txBox="1"/>
          <p:nvPr/>
        </p:nvSpPr>
        <p:spPr bwMode="auto">
          <a:xfrm>
            <a:off x="6832094" y="2750945"/>
            <a:ext cx="1017842"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zh-CN" altLang="en-US" sz="1400" dirty="0">
                <a:solidFill>
                  <a:srgbClr val="000000"/>
                </a:solidFill>
                <a:latin typeface="+mn-lt"/>
                <a:ea typeface="+mn-ea"/>
                <a:cs typeface="Arial" pitchFamily="34" charset="0"/>
              </a:rPr>
              <a:t>数据存储</a:t>
            </a:r>
            <a:r>
              <a:rPr lang="en-US" altLang="zh-CN" sz="1400" dirty="0">
                <a:solidFill>
                  <a:srgbClr val="000000"/>
                </a:solidFill>
                <a:latin typeface="+mn-lt"/>
                <a:ea typeface="+mn-ea"/>
                <a:cs typeface="Arial" pitchFamily="34" charset="0"/>
              </a:rPr>
              <a:t>2</a:t>
            </a:r>
          </a:p>
        </p:txBody>
      </p:sp>
      <p:cxnSp>
        <p:nvCxnSpPr>
          <p:cNvPr id="33" name="直接箭头连接符 32"/>
          <p:cNvCxnSpPr/>
          <p:nvPr/>
        </p:nvCxnSpPr>
        <p:spPr bwMode="auto">
          <a:xfrm flipH="1">
            <a:off x="3395519" y="4964678"/>
            <a:ext cx="1313" cy="38084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16555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p:bldP spid="47" grpId="0"/>
      <p:bldP spid="66" grpId="0" animBg="1"/>
      <p:bldP spid="93" grpId="0"/>
      <p:bldP spid="94" grpId="0"/>
      <p:bldP spid="95" grpId="0"/>
      <p:bldP spid="96" grpId="0"/>
      <p:bldP spid="98" grpId="0"/>
      <p:bldP spid="99" grpId="0"/>
      <p:bldP spid="100" grpId="0"/>
      <p:bldP spid="101" grpId="0"/>
      <p:bldP spid="103" grpId="0"/>
      <p:bldP spid="10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链接克隆存储规划 </a:t>
            </a:r>
            <a:r>
              <a:rPr lang="en-US" altLang="zh-CN" dirty="0" smtClean="0"/>
              <a:t>(1)</a:t>
            </a:r>
            <a:endParaRPr lang="zh-CN" altLang="en-US" dirty="0"/>
          </a:p>
        </p:txBody>
      </p:sp>
      <p:sp>
        <p:nvSpPr>
          <p:cNvPr id="3" name="文本占位符 2"/>
          <p:cNvSpPr>
            <a:spLocks noGrp="1"/>
          </p:cNvSpPr>
          <p:nvPr>
            <p:ph type="body" sz="quarter" idx="10"/>
          </p:nvPr>
        </p:nvSpPr>
        <p:spPr/>
        <p:txBody>
          <a:bodyPr/>
          <a:lstStyle/>
          <a:p>
            <a:r>
              <a:rPr lang="zh-CN" altLang="en-US" dirty="0"/>
              <a:t>存储子系统设计从容量和</a:t>
            </a:r>
            <a:r>
              <a:rPr lang="en-US" altLang="zh-CN" dirty="0"/>
              <a:t>IOPS</a:t>
            </a:r>
            <a:r>
              <a:rPr lang="zh-CN" altLang="en-US" dirty="0"/>
              <a:t>两个维度设计。</a:t>
            </a:r>
            <a:endParaRPr lang="en-US" altLang="zh-CN" dirty="0"/>
          </a:p>
          <a:p>
            <a:pPr lvl="0"/>
            <a:r>
              <a:rPr lang="zh-CN" altLang="zh-CN" dirty="0"/>
              <a:t>存储容量维度</a:t>
            </a:r>
          </a:p>
          <a:p>
            <a:pPr lvl="1"/>
            <a:r>
              <a:rPr lang="zh-CN" altLang="zh-CN" sz="1800" dirty="0"/>
              <a:t>总硬盘数</a:t>
            </a:r>
            <a:r>
              <a:rPr lang="en-US" altLang="zh-CN" sz="1800" dirty="0"/>
              <a:t> = (Roundup(</a:t>
            </a:r>
            <a:r>
              <a:rPr lang="zh-CN" altLang="zh-CN" sz="1800" dirty="0"/>
              <a:t>总人数</a:t>
            </a:r>
            <a:r>
              <a:rPr lang="en-US" altLang="zh-CN" sz="1800" dirty="0"/>
              <a:t> / 128, 0) * </a:t>
            </a:r>
            <a:r>
              <a:rPr lang="zh-CN" altLang="zh-CN" sz="1800" dirty="0"/>
              <a:t>母盘大小</a:t>
            </a:r>
            <a:r>
              <a:rPr lang="en-US" altLang="zh-CN" sz="1800" dirty="0"/>
              <a:t> + </a:t>
            </a:r>
            <a:r>
              <a:rPr lang="zh-CN" altLang="zh-CN" sz="1800" dirty="0"/>
              <a:t>总人数</a:t>
            </a:r>
            <a:r>
              <a:rPr lang="en-US" altLang="zh-CN" sz="1800" dirty="0"/>
              <a:t> * </a:t>
            </a:r>
            <a:r>
              <a:rPr lang="zh-CN" altLang="zh-CN" sz="1800" dirty="0"/>
              <a:t>差分盘大小</a:t>
            </a:r>
            <a:r>
              <a:rPr lang="en-US" altLang="zh-CN" sz="1800" dirty="0"/>
              <a:t>) / </a:t>
            </a:r>
            <a:r>
              <a:rPr lang="zh-CN" altLang="zh-CN" sz="1800" dirty="0"/>
              <a:t>每盘有效容量</a:t>
            </a:r>
            <a:r>
              <a:rPr lang="en-US" altLang="zh-CN" sz="1800" dirty="0"/>
              <a:t> * </a:t>
            </a:r>
            <a:r>
              <a:rPr lang="zh-CN" altLang="zh-CN" sz="1800" dirty="0"/>
              <a:t>热备盘率</a:t>
            </a:r>
          </a:p>
          <a:p>
            <a:r>
              <a:rPr lang="zh-CN" altLang="zh-CN" dirty="0"/>
              <a:t>存储</a:t>
            </a:r>
            <a:r>
              <a:rPr lang="en-US" altLang="zh-CN" dirty="0"/>
              <a:t>IOPS</a:t>
            </a:r>
            <a:r>
              <a:rPr lang="zh-CN" altLang="zh-CN" dirty="0"/>
              <a:t>维度</a:t>
            </a:r>
          </a:p>
          <a:p>
            <a:pPr lvl="1"/>
            <a:r>
              <a:rPr lang="zh-CN" altLang="zh-CN" sz="1800" dirty="0"/>
              <a:t>总硬盘数</a:t>
            </a:r>
            <a:r>
              <a:rPr lang="en-US" altLang="zh-CN" sz="1800" dirty="0"/>
              <a:t> = (</a:t>
            </a:r>
            <a:r>
              <a:rPr lang="zh-CN" altLang="zh-CN" sz="1800" dirty="0"/>
              <a:t>总人数</a:t>
            </a:r>
            <a:r>
              <a:rPr lang="en-US" altLang="zh-CN" sz="1800" dirty="0"/>
              <a:t> * (</a:t>
            </a:r>
            <a:r>
              <a:rPr lang="zh-CN" altLang="zh-CN" sz="1800" dirty="0"/>
              <a:t>母盘</a:t>
            </a:r>
            <a:r>
              <a:rPr lang="en-US" altLang="zh-CN" sz="1800" dirty="0"/>
              <a:t>IOPS + </a:t>
            </a:r>
            <a:r>
              <a:rPr lang="zh-CN" altLang="zh-CN" sz="1800" dirty="0"/>
              <a:t>差分盘</a:t>
            </a:r>
            <a:r>
              <a:rPr lang="en-US" altLang="zh-CN" sz="1800" dirty="0"/>
              <a:t>IOPS)) / </a:t>
            </a:r>
            <a:r>
              <a:rPr lang="zh-CN" altLang="zh-CN" sz="1800" dirty="0"/>
              <a:t>每盘有效</a:t>
            </a:r>
            <a:r>
              <a:rPr lang="en-US" altLang="zh-CN" sz="1800" dirty="0"/>
              <a:t>IOPS * </a:t>
            </a:r>
            <a:r>
              <a:rPr lang="zh-CN" altLang="zh-CN" sz="1800" dirty="0"/>
              <a:t>热备盘率</a:t>
            </a:r>
          </a:p>
        </p:txBody>
      </p:sp>
    </p:spTree>
    <p:extLst>
      <p:ext uri="{BB962C8B-B14F-4D97-AF65-F5344CB8AC3E}">
        <p14:creationId xmlns:p14="http://schemas.microsoft.com/office/powerpoint/2010/main" val="1937797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71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链接克隆存储规划 </a:t>
            </a:r>
            <a:r>
              <a:rPr lang="en-US" altLang="zh-CN" dirty="0" smtClean="0"/>
              <a:t>(2)</a:t>
            </a:r>
            <a:endParaRPr lang="zh-CN" altLang="en-US" dirty="0"/>
          </a:p>
        </p:txBody>
      </p:sp>
      <p:sp>
        <p:nvSpPr>
          <p:cNvPr id="3" name="文本占位符 2"/>
          <p:cNvSpPr>
            <a:spLocks noGrp="1"/>
          </p:cNvSpPr>
          <p:nvPr>
            <p:ph type="body" sz="quarter" idx="10"/>
          </p:nvPr>
        </p:nvSpPr>
        <p:spPr/>
        <p:txBody>
          <a:bodyPr/>
          <a:lstStyle/>
          <a:p>
            <a:r>
              <a:rPr lang="zh-CN" altLang="en-US" dirty="0" smtClean="0"/>
              <a:t>存储计算举例</a:t>
            </a:r>
            <a:endParaRPr lang="en-US" altLang="zh-CN" dirty="0" smtClean="0"/>
          </a:p>
          <a:p>
            <a:pPr lvl="1"/>
            <a:r>
              <a:rPr lang="zh-CN" altLang="zh-CN" sz="1800" dirty="0"/>
              <a:t>设链接克隆母盘大小为</a:t>
            </a:r>
            <a:r>
              <a:rPr lang="en-US" altLang="zh-CN" sz="1800" dirty="0"/>
              <a:t>40G</a:t>
            </a:r>
            <a:r>
              <a:rPr lang="zh-CN" altLang="zh-CN" sz="1800" dirty="0"/>
              <a:t>，母盘</a:t>
            </a:r>
            <a:r>
              <a:rPr lang="en-US" altLang="zh-CN" sz="1800" dirty="0"/>
              <a:t>IOPS</a:t>
            </a:r>
            <a:r>
              <a:rPr lang="zh-CN" altLang="zh-CN" sz="1800" dirty="0"/>
              <a:t>为</a:t>
            </a:r>
            <a:r>
              <a:rPr lang="en-US" altLang="zh-CN" sz="1800" dirty="0"/>
              <a:t>2</a:t>
            </a:r>
            <a:r>
              <a:rPr lang="zh-CN" altLang="zh-CN" sz="1800" dirty="0"/>
              <a:t>，差分盘的大小</a:t>
            </a:r>
            <a:r>
              <a:rPr lang="en-US" altLang="zh-CN" sz="1800" dirty="0"/>
              <a:t>5G</a:t>
            </a:r>
            <a:r>
              <a:rPr lang="zh-CN" altLang="zh-CN" sz="1800" dirty="0"/>
              <a:t>，差分盘</a:t>
            </a:r>
            <a:r>
              <a:rPr lang="en-US" altLang="zh-CN" sz="1800" dirty="0"/>
              <a:t>IOPS</a:t>
            </a:r>
            <a:r>
              <a:rPr lang="zh-CN" altLang="zh-CN" sz="1800" dirty="0"/>
              <a:t>为</a:t>
            </a:r>
            <a:r>
              <a:rPr lang="en-US" altLang="zh-CN" sz="1800" dirty="0"/>
              <a:t>3</a:t>
            </a:r>
            <a:r>
              <a:rPr lang="zh-CN" altLang="zh-CN" sz="1800" dirty="0"/>
              <a:t>；采用</a:t>
            </a:r>
            <a:r>
              <a:rPr lang="en-US" altLang="zh-CN" sz="1800" dirty="0"/>
              <a:t>300G</a:t>
            </a:r>
            <a:r>
              <a:rPr lang="zh-CN" altLang="zh-CN" sz="1800" dirty="0"/>
              <a:t>的</a:t>
            </a:r>
            <a:r>
              <a:rPr lang="en-US" altLang="zh-CN" sz="1800" dirty="0"/>
              <a:t>SAS</a:t>
            </a:r>
            <a:r>
              <a:rPr lang="zh-CN" altLang="zh-CN" sz="1800" dirty="0"/>
              <a:t>盘，组成</a:t>
            </a:r>
            <a:r>
              <a:rPr lang="en-US" altLang="zh-CN" sz="1800" dirty="0"/>
              <a:t>RAID10</a:t>
            </a:r>
            <a:r>
              <a:rPr lang="zh-CN" altLang="zh-CN" sz="1800" dirty="0"/>
              <a:t>，</a:t>
            </a:r>
            <a:r>
              <a:rPr lang="en-US" altLang="zh-CN" sz="1800" dirty="0"/>
              <a:t>VDI</a:t>
            </a:r>
            <a:r>
              <a:rPr lang="zh-CN" altLang="zh-CN" sz="1800" dirty="0"/>
              <a:t>应用场景的写</a:t>
            </a:r>
            <a:r>
              <a:rPr lang="en-US" altLang="zh-CN" sz="1800" dirty="0"/>
              <a:t>IO</a:t>
            </a:r>
            <a:r>
              <a:rPr lang="zh-CN" altLang="zh-CN" sz="1800" dirty="0"/>
              <a:t>占</a:t>
            </a:r>
            <a:r>
              <a:rPr lang="en-US" altLang="zh-CN" sz="1800" dirty="0"/>
              <a:t>70%</a:t>
            </a:r>
            <a:r>
              <a:rPr lang="zh-CN" altLang="zh-CN" sz="1800" dirty="0"/>
              <a:t>，则：</a:t>
            </a:r>
          </a:p>
          <a:p>
            <a:pPr lvl="1"/>
            <a:r>
              <a:rPr lang="zh-CN" altLang="zh-CN" sz="1800" dirty="0"/>
              <a:t>每个</a:t>
            </a:r>
            <a:r>
              <a:rPr lang="en-US" altLang="zh-CN" sz="1800" dirty="0"/>
              <a:t>300G SAS</a:t>
            </a:r>
            <a:r>
              <a:rPr lang="zh-CN" altLang="zh-CN" sz="1800" dirty="0"/>
              <a:t>盘的有效容量</a:t>
            </a:r>
            <a:r>
              <a:rPr lang="en-US" altLang="zh-CN" sz="1800" dirty="0"/>
              <a:t> = 300 / (1.024 ^ 3) * 0.5 = 139G</a:t>
            </a:r>
            <a:r>
              <a:rPr lang="zh-CN" altLang="zh-CN" sz="1800" dirty="0"/>
              <a:t>。</a:t>
            </a:r>
          </a:p>
          <a:p>
            <a:pPr lvl="1"/>
            <a:r>
              <a:rPr lang="zh-CN" altLang="zh-CN" sz="1800" dirty="0"/>
              <a:t>每个</a:t>
            </a:r>
            <a:r>
              <a:rPr lang="en-US" altLang="zh-CN" sz="1800" dirty="0"/>
              <a:t>SAS</a:t>
            </a:r>
            <a:r>
              <a:rPr lang="zh-CN" altLang="zh-CN" sz="1800" dirty="0"/>
              <a:t>盘的有效</a:t>
            </a:r>
            <a:r>
              <a:rPr lang="en-US" altLang="zh-CN" sz="1800" dirty="0"/>
              <a:t>IOPS = 200 / (1 + 1 * 70%) = 117</a:t>
            </a:r>
            <a:r>
              <a:rPr lang="zh-CN" altLang="zh-CN" sz="1800" dirty="0"/>
              <a:t>。</a:t>
            </a:r>
          </a:p>
          <a:p>
            <a:pPr lvl="1"/>
            <a:r>
              <a:rPr lang="zh-CN" altLang="zh-CN" sz="1800" dirty="0"/>
              <a:t>计算</a:t>
            </a:r>
            <a:r>
              <a:rPr lang="en-US" altLang="zh-CN" sz="1800" dirty="0"/>
              <a:t>500</a:t>
            </a:r>
            <a:r>
              <a:rPr lang="zh-CN" altLang="zh-CN" sz="1800" dirty="0"/>
              <a:t>链接克隆</a:t>
            </a:r>
            <a:r>
              <a:rPr lang="en-US" altLang="zh-CN" sz="1800" dirty="0"/>
              <a:t>VM</a:t>
            </a:r>
            <a:r>
              <a:rPr lang="zh-CN" altLang="zh-CN" sz="1800" dirty="0"/>
              <a:t>需要多少硬盘数？</a:t>
            </a:r>
          </a:p>
          <a:p>
            <a:pPr lvl="1"/>
            <a:r>
              <a:rPr lang="zh-CN" altLang="en-US" sz="1800" dirty="0" smtClean="0"/>
              <a:t>（</a:t>
            </a:r>
            <a:r>
              <a:rPr lang="zh-CN" altLang="zh-CN" sz="1800" dirty="0"/>
              <a:t>容量维度</a:t>
            </a:r>
            <a:r>
              <a:rPr lang="zh-CN" altLang="en-US" sz="1800" dirty="0" smtClean="0"/>
              <a:t>）</a:t>
            </a:r>
            <a:r>
              <a:rPr lang="zh-CN" altLang="zh-CN" sz="1800" dirty="0" smtClean="0"/>
              <a:t>总</a:t>
            </a:r>
            <a:r>
              <a:rPr lang="zh-CN" altLang="zh-CN" sz="1800" dirty="0"/>
              <a:t>硬盘数</a:t>
            </a:r>
            <a:r>
              <a:rPr lang="en-US" altLang="zh-CN" sz="1800" dirty="0"/>
              <a:t>= ((Roundup(500 / 128, 0) * 40 + 500 * 5) / 139) * 12 / 11 = 22</a:t>
            </a:r>
            <a:r>
              <a:rPr lang="zh-CN" altLang="zh-CN" sz="1800" dirty="0"/>
              <a:t>。</a:t>
            </a:r>
          </a:p>
          <a:p>
            <a:pPr lvl="1"/>
            <a:r>
              <a:rPr lang="zh-CN" altLang="en-US" sz="1800" dirty="0" smtClean="0"/>
              <a:t>（</a:t>
            </a:r>
            <a:r>
              <a:rPr lang="en-US" altLang="zh-CN" sz="1800" dirty="0"/>
              <a:t>IOPS</a:t>
            </a:r>
            <a:r>
              <a:rPr lang="zh-CN" altLang="zh-CN" sz="1800" dirty="0" smtClean="0"/>
              <a:t>维度</a:t>
            </a:r>
            <a:r>
              <a:rPr lang="zh-CN" altLang="en-US" sz="1800" dirty="0" smtClean="0"/>
              <a:t>）</a:t>
            </a:r>
            <a:r>
              <a:rPr lang="zh-CN" altLang="zh-CN" sz="1800" dirty="0" smtClean="0"/>
              <a:t>总</a:t>
            </a:r>
            <a:r>
              <a:rPr lang="zh-CN" altLang="zh-CN" sz="1800" dirty="0"/>
              <a:t>硬盘数</a:t>
            </a:r>
            <a:r>
              <a:rPr lang="en-US" altLang="zh-CN" sz="1800" dirty="0"/>
              <a:t>= (500 * (2 + 3)) / 117 * </a:t>
            </a:r>
            <a:r>
              <a:rPr lang="zh-CN" altLang="zh-CN" sz="1800" dirty="0"/>
              <a:t>（</a:t>
            </a:r>
            <a:r>
              <a:rPr lang="en-US" altLang="zh-CN" sz="1800" dirty="0"/>
              <a:t>12 / 11</a:t>
            </a:r>
            <a:r>
              <a:rPr lang="zh-CN" altLang="zh-CN" sz="1800" dirty="0"/>
              <a:t>）</a:t>
            </a:r>
            <a:r>
              <a:rPr lang="en-US" altLang="zh-CN" sz="1800" dirty="0"/>
              <a:t> = 24</a:t>
            </a:r>
            <a:r>
              <a:rPr lang="zh-CN" altLang="zh-CN" sz="1800" dirty="0"/>
              <a:t>。</a:t>
            </a:r>
          </a:p>
          <a:p>
            <a:pPr lvl="1"/>
            <a:r>
              <a:rPr lang="zh-CN" altLang="zh-CN" sz="1800" dirty="0"/>
              <a:t>故结合容量和</a:t>
            </a:r>
            <a:r>
              <a:rPr lang="en-US" altLang="zh-CN" sz="1800" dirty="0"/>
              <a:t>IOPS</a:t>
            </a:r>
            <a:r>
              <a:rPr lang="zh-CN" altLang="zh-CN" sz="1800" dirty="0"/>
              <a:t>维度，</a:t>
            </a:r>
            <a:r>
              <a:rPr lang="en-US" altLang="zh-CN" sz="1800" dirty="0"/>
              <a:t>500</a:t>
            </a:r>
            <a:r>
              <a:rPr lang="zh-CN" altLang="zh-CN" sz="1800" dirty="0"/>
              <a:t>链接克隆虚拟机最少需要</a:t>
            </a:r>
            <a:r>
              <a:rPr lang="en-US" altLang="zh-CN" sz="1800" dirty="0"/>
              <a:t>24</a:t>
            </a:r>
            <a:r>
              <a:rPr lang="zh-CN" altLang="zh-CN" sz="1800" dirty="0"/>
              <a:t>块</a:t>
            </a:r>
            <a:r>
              <a:rPr lang="en-US" altLang="zh-CN" sz="1800" dirty="0"/>
              <a:t>300G</a:t>
            </a:r>
            <a:r>
              <a:rPr lang="zh-CN" altLang="zh-CN" sz="1800" dirty="0"/>
              <a:t>的</a:t>
            </a:r>
            <a:r>
              <a:rPr lang="en-US" altLang="zh-CN" sz="1800" dirty="0"/>
              <a:t>SAS</a:t>
            </a:r>
            <a:r>
              <a:rPr lang="zh-CN" altLang="zh-CN" sz="1800" dirty="0"/>
              <a:t>盘。</a:t>
            </a:r>
          </a:p>
          <a:p>
            <a:endParaRPr lang="zh-CN" altLang="zh-CN" dirty="0"/>
          </a:p>
        </p:txBody>
      </p:sp>
    </p:spTree>
    <p:extLst>
      <p:ext uri="{BB962C8B-B14F-4D97-AF65-F5344CB8AC3E}">
        <p14:creationId xmlns:p14="http://schemas.microsoft.com/office/powerpoint/2010/main" val="1463932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链接克隆适用场景 </a:t>
            </a:r>
            <a:r>
              <a:rPr lang="en-US" altLang="zh-CN" dirty="0"/>
              <a:t>-</a:t>
            </a:r>
            <a:r>
              <a:rPr lang="en-US" altLang="zh-CN" dirty="0" smtClean="0"/>
              <a:t> </a:t>
            </a:r>
            <a:r>
              <a:rPr lang="zh-CN" altLang="en-US" dirty="0" smtClean="0"/>
              <a:t>公共阅览室</a:t>
            </a:r>
            <a:endParaRPr lang="zh-CN" altLang="en-US" dirty="0"/>
          </a:p>
        </p:txBody>
      </p:sp>
      <p:sp>
        <p:nvSpPr>
          <p:cNvPr id="68" name="Freeform 147"/>
          <p:cNvSpPr>
            <a:spLocks/>
          </p:cNvSpPr>
          <p:nvPr/>
        </p:nvSpPr>
        <p:spPr bwMode="auto">
          <a:xfrm>
            <a:off x="3251288" y="5678273"/>
            <a:ext cx="584899" cy="52831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69" name="Freeform 147"/>
          <p:cNvSpPr>
            <a:spLocks/>
          </p:cNvSpPr>
          <p:nvPr/>
        </p:nvSpPr>
        <p:spPr bwMode="auto">
          <a:xfrm>
            <a:off x="3927655" y="5841023"/>
            <a:ext cx="584899" cy="52831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70" name="Freeform 147"/>
          <p:cNvSpPr>
            <a:spLocks/>
          </p:cNvSpPr>
          <p:nvPr/>
        </p:nvSpPr>
        <p:spPr bwMode="auto">
          <a:xfrm>
            <a:off x="4632035" y="5678273"/>
            <a:ext cx="584899" cy="52831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73" name="Freeform 147"/>
          <p:cNvSpPr>
            <a:spLocks/>
          </p:cNvSpPr>
          <p:nvPr/>
        </p:nvSpPr>
        <p:spPr bwMode="auto">
          <a:xfrm>
            <a:off x="5327661" y="5841023"/>
            <a:ext cx="584899" cy="52831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74" name="Freeform 147"/>
          <p:cNvSpPr>
            <a:spLocks/>
          </p:cNvSpPr>
          <p:nvPr/>
        </p:nvSpPr>
        <p:spPr bwMode="auto">
          <a:xfrm>
            <a:off x="5962701" y="5704360"/>
            <a:ext cx="584899" cy="528310"/>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chemeClr val="bg1"/>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3" name="文本框 2"/>
          <p:cNvSpPr txBox="1"/>
          <p:nvPr/>
        </p:nvSpPr>
        <p:spPr bwMode="auto">
          <a:xfrm>
            <a:off x="6727667" y="5968515"/>
            <a:ext cx="316835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固定的</a:t>
            </a:r>
            <a:r>
              <a:rPr lang="en-US" altLang="zh-CN" sz="1200" dirty="0" smtClean="0">
                <a:latin typeface="+mn-ea"/>
                <a:ea typeface="+mn-ea"/>
              </a:rPr>
              <a:t>TC</a:t>
            </a:r>
            <a:r>
              <a:rPr lang="zh-CN" altLang="en-US" sz="1200" dirty="0" smtClean="0">
                <a:latin typeface="+mn-ea"/>
                <a:ea typeface="+mn-ea"/>
              </a:rPr>
              <a:t>，流动的人员</a:t>
            </a: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23482"/>
          <a:stretch/>
        </p:blipFill>
        <p:spPr>
          <a:xfrm>
            <a:off x="2629176" y="4761148"/>
            <a:ext cx="1586058" cy="809086"/>
          </a:xfrm>
          <a:prstGeom prst="rect">
            <a:avLst/>
          </a:prstGeom>
        </p:spPr>
      </p:pic>
      <p:sp>
        <p:nvSpPr>
          <p:cNvPr id="77" name="文本框 76"/>
          <p:cNvSpPr txBox="1"/>
          <p:nvPr/>
        </p:nvSpPr>
        <p:spPr bwMode="auto">
          <a:xfrm>
            <a:off x="7886935" y="5041511"/>
            <a:ext cx="316835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TC</a:t>
            </a:r>
            <a:r>
              <a:rPr lang="zh-CN" altLang="en-US" sz="1200" dirty="0" smtClean="0">
                <a:latin typeface="+mn-ea"/>
                <a:ea typeface="+mn-ea"/>
              </a:rPr>
              <a:t>绑定固定账号，开机自动登录</a:t>
            </a:r>
          </a:p>
        </p:txBody>
      </p:sp>
      <p:sp>
        <p:nvSpPr>
          <p:cNvPr id="11" name="云形 10"/>
          <p:cNvSpPr/>
          <p:nvPr/>
        </p:nvSpPr>
        <p:spPr bwMode="auto">
          <a:xfrm>
            <a:off x="2629176" y="1473357"/>
            <a:ext cx="5533823" cy="2080509"/>
          </a:xfrm>
          <a:prstGeom prst="cloud">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nvGrpSpPr>
          <p:cNvPr id="79" name="组合 78"/>
          <p:cNvGrpSpPr/>
          <p:nvPr/>
        </p:nvGrpSpPr>
        <p:grpSpPr>
          <a:xfrm>
            <a:off x="4575204" y="3558003"/>
            <a:ext cx="1504913" cy="432519"/>
            <a:chOff x="2460625" y="1127126"/>
            <a:chExt cx="706438" cy="161925"/>
          </a:xfrm>
          <a:solidFill>
            <a:srgbClr val="3C3C3B"/>
          </a:solidFill>
        </p:grpSpPr>
        <p:sp>
          <p:nvSpPr>
            <p:cNvPr id="81" name="Freeform 70"/>
            <p:cNvSpPr>
              <a:spLocks/>
            </p:cNvSpPr>
            <p:nvPr/>
          </p:nvSpPr>
          <p:spPr bwMode="auto">
            <a:xfrm>
              <a:off x="2460625" y="1127126"/>
              <a:ext cx="706438" cy="150813"/>
            </a:xfrm>
            <a:custGeom>
              <a:avLst/>
              <a:gdLst>
                <a:gd name="T0" fmla="*/ 798 w 830"/>
                <a:gd name="T1" fmla="*/ 175 h 175"/>
                <a:gd name="T2" fmla="*/ 798 w 830"/>
                <a:gd name="T3" fmla="*/ 175 h 175"/>
                <a:gd name="T4" fmla="*/ 743 w 830"/>
                <a:gd name="T5" fmla="*/ 175 h 175"/>
                <a:gd name="T6" fmla="*/ 731 w 830"/>
                <a:gd name="T7" fmla="*/ 163 h 175"/>
                <a:gd name="T8" fmla="*/ 743 w 830"/>
                <a:gd name="T9" fmla="*/ 151 h 175"/>
                <a:gd name="T10" fmla="*/ 798 w 830"/>
                <a:gd name="T11" fmla="*/ 151 h 175"/>
                <a:gd name="T12" fmla="*/ 806 w 830"/>
                <a:gd name="T13" fmla="*/ 142 h 175"/>
                <a:gd name="T14" fmla="*/ 806 w 830"/>
                <a:gd name="T15" fmla="*/ 33 h 175"/>
                <a:gd name="T16" fmla="*/ 798 w 830"/>
                <a:gd name="T17" fmla="*/ 25 h 175"/>
                <a:gd name="T18" fmla="*/ 33 w 830"/>
                <a:gd name="T19" fmla="*/ 25 h 175"/>
                <a:gd name="T20" fmla="*/ 25 w 830"/>
                <a:gd name="T21" fmla="*/ 33 h 175"/>
                <a:gd name="T22" fmla="*/ 25 w 830"/>
                <a:gd name="T23" fmla="*/ 142 h 175"/>
                <a:gd name="T24" fmla="*/ 33 w 830"/>
                <a:gd name="T25" fmla="*/ 151 h 175"/>
                <a:gd name="T26" fmla="*/ 668 w 830"/>
                <a:gd name="T27" fmla="*/ 151 h 175"/>
                <a:gd name="T28" fmla="*/ 680 w 830"/>
                <a:gd name="T29" fmla="*/ 163 h 175"/>
                <a:gd name="T30" fmla="*/ 668 w 830"/>
                <a:gd name="T31" fmla="*/ 175 h 175"/>
                <a:gd name="T32" fmla="*/ 33 w 830"/>
                <a:gd name="T33" fmla="*/ 175 h 175"/>
                <a:gd name="T34" fmla="*/ 0 w 830"/>
                <a:gd name="T35" fmla="*/ 142 h 175"/>
                <a:gd name="T36" fmla="*/ 0 w 830"/>
                <a:gd name="T37" fmla="*/ 33 h 175"/>
                <a:gd name="T38" fmla="*/ 33 w 830"/>
                <a:gd name="T39" fmla="*/ 0 h 175"/>
                <a:gd name="T40" fmla="*/ 798 w 830"/>
                <a:gd name="T41" fmla="*/ 0 h 175"/>
                <a:gd name="T42" fmla="*/ 830 w 830"/>
                <a:gd name="T43" fmla="*/ 33 h 175"/>
                <a:gd name="T44" fmla="*/ 830 w 830"/>
                <a:gd name="T45" fmla="*/ 142 h 175"/>
                <a:gd name="T46" fmla="*/ 798 w 830"/>
                <a:gd name="T4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175">
                  <a:moveTo>
                    <a:pt x="798" y="175"/>
                  </a:moveTo>
                  <a:lnTo>
                    <a:pt x="798" y="175"/>
                  </a:lnTo>
                  <a:lnTo>
                    <a:pt x="743" y="175"/>
                  </a:lnTo>
                  <a:cubicBezTo>
                    <a:pt x="736" y="175"/>
                    <a:pt x="731" y="170"/>
                    <a:pt x="731" y="163"/>
                  </a:cubicBezTo>
                  <a:cubicBezTo>
                    <a:pt x="731" y="156"/>
                    <a:pt x="736" y="151"/>
                    <a:pt x="743" y="151"/>
                  </a:cubicBezTo>
                  <a:lnTo>
                    <a:pt x="798" y="151"/>
                  </a:lnTo>
                  <a:cubicBezTo>
                    <a:pt x="802" y="151"/>
                    <a:pt x="806" y="147"/>
                    <a:pt x="806" y="142"/>
                  </a:cubicBezTo>
                  <a:lnTo>
                    <a:pt x="806" y="33"/>
                  </a:lnTo>
                  <a:cubicBezTo>
                    <a:pt x="806" y="29"/>
                    <a:pt x="802" y="25"/>
                    <a:pt x="798" y="25"/>
                  </a:cubicBezTo>
                  <a:lnTo>
                    <a:pt x="33" y="25"/>
                  </a:lnTo>
                  <a:cubicBezTo>
                    <a:pt x="28" y="25"/>
                    <a:pt x="25" y="29"/>
                    <a:pt x="25" y="33"/>
                  </a:cubicBezTo>
                  <a:lnTo>
                    <a:pt x="25" y="142"/>
                  </a:lnTo>
                  <a:cubicBezTo>
                    <a:pt x="25" y="147"/>
                    <a:pt x="28" y="151"/>
                    <a:pt x="33" y="151"/>
                  </a:cubicBezTo>
                  <a:lnTo>
                    <a:pt x="668" y="151"/>
                  </a:lnTo>
                  <a:cubicBezTo>
                    <a:pt x="675" y="151"/>
                    <a:pt x="680" y="156"/>
                    <a:pt x="680" y="163"/>
                  </a:cubicBezTo>
                  <a:cubicBezTo>
                    <a:pt x="680" y="170"/>
                    <a:pt x="675" y="175"/>
                    <a:pt x="668" y="175"/>
                  </a:cubicBezTo>
                  <a:lnTo>
                    <a:pt x="33" y="175"/>
                  </a:lnTo>
                  <a:cubicBezTo>
                    <a:pt x="15" y="175"/>
                    <a:pt x="0" y="161"/>
                    <a:pt x="0" y="142"/>
                  </a:cubicBezTo>
                  <a:lnTo>
                    <a:pt x="0" y="33"/>
                  </a:lnTo>
                  <a:cubicBezTo>
                    <a:pt x="0" y="15"/>
                    <a:pt x="15" y="0"/>
                    <a:pt x="33" y="0"/>
                  </a:cubicBezTo>
                  <a:lnTo>
                    <a:pt x="798" y="0"/>
                  </a:lnTo>
                  <a:cubicBezTo>
                    <a:pt x="816" y="0"/>
                    <a:pt x="830" y="15"/>
                    <a:pt x="830" y="33"/>
                  </a:cubicBezTo>
                  <a:lnTo>
                    <a:pt x="830" y="142"/>
                  </a:lnTo>
                  <a:cubicBezTo>
                    <a:pt x="830" y="161"/>
                    <a:pt x="816" y="175"/>
                    <a:pt x="798" y="175"/>
                  </a:cubicBezTo>
                  <a:close/>
                </a:path>
              </a:pathLst>
            </a:custGeom>
            <a:grpFill/>
            <a:ln w="0">
              <a:noFill/>
              <a:prstDash val="solid"/>
              <a:round/>
              <a:headEnd/>
              <a:tailEnd/>
            </a:ln>
          </p:spPr>
          <p:txBody>
            <a:bodyPr/>
            <a:lstStyle/>
            <a:p>
              <a:pPr defTabSz="543689">
                <a:defRPr/>
              </a:pPr>
              <a:endParaRPr lang="zh-CN" altLang="en-US" sz="3201"/>
            </a:p>
          </p:txBody>
        </p:sp>
        <p:sp>
          <p:nvSpPr>
            <p:cNvPr id="82" name="Freeform 71"/>
            <p:cNvSpPr>
              <a:spLocks/>
            </p:cNvSpPr>
            <p:nvPr/>
          </p:nvSpPr>
          <p:spPr bwMode="auto">
            <a:xfrm>
              <a:off x="3005138" y="1246188"/>
              <a:ext cx="44450"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83" name="Freeform 72"/>
            <p:cNvSpPr>
              <a:spLocks/>
            </p:cNvSpPr>
            <p:nvPr/>
          </p:nvSpPr>
          <p:spPr bwMode="auto">
            <a:xfrm>
              <a:off x="3073400" y="1244601"/>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85" name="Freeform 73"/>
            <p:cNvSpPr>
              <a:spLocks noEditPoints="1"/>
            </p:cNvSpPr>
            <p:nvPr/>
          </p:nvSpPr>
          <p:spPr bwMode="auto">
            <a:xfrm>
              <a:off x="2506663" y="1158876"/>
              <a:ext cx="615950" cy="79375"/>
            </a:xfrm>
            <a:custGeom>
              <a:avLst/>
              <a:gdLst>
                <a:gd name="T0" fmla="*/ 21 w 725"/>
                <a:gd name="T1" fmla="*/ 15 h 94"/>
                <a:gd name="T2" fmla="*/ 21 w 725"/>
                <a:gd name="T3" fmla="*/ 15 h 94"/>
                <a:gd name="T4" fmla="*/ 15 w 725"/>
                <a:gd name="T5" fmla="*/ 22 h 94"/>
                <a:gd name="T6" fmla="*/ 15 w 725"/>
                <a:gd name="T7" fmla="*/ 72 h 94"/>
                <a:gd name="T8" fmla="*/ 21 w 725"/>
                <a:gd name="T9" fmla="*/ 80 h 94"/>
                <a:gd name="T10" fmla="*/ 704 w 725"/>
                <a:gd name="T11" fmla="*/ 80 h 94"/>
                <a:gd name="T12" fmla="*/ 710 w 725"/>
                <a:gd name="T13" fmla="*/ 72 h 94"/>
                <a:gd name="T14" fmla="*/ 710 w 725"/>
                <a:gd name="T15" fmla="*/ 22 h 94"/>
                <a:gd name="T16" fmla="*/ 704 w 725"/>
                <a:gd name="T17" fmla="*/ 15 h 94"/>
                <a:gd name="T18" fmla="*/ 21 w 725"/>
                <a:gd name="T19" fmla="*/ 15 h 94"/>
                <a:gd name="T20" fmla="*/ 704 w 725"/>
                <a:gd name="T21" fmla="*/ 94 h 94"/>
                <a:gd name="T22" fmla="*/ 704 w 725"/>
                <a:gd name="T23" fmla="*/ 94 h 94"/>
                <a:gd name="T24" fmla="*/ 21 w 725"/>
                <a:gd name="T25" fmla="*/ 94 h 94"/>
                <a:gd name="T26" fmla="*/ 0 w 725"/>
                <a:gd name="T27" fmla="*/ 72 h 94"/>
                <a:gd name="T28" fmla="*/ 0 w 725"/>
                <a:gd name="T29" fmla="*/ 22 h 94"/>
                <a:gd name="T30" fmla="*/ 21 w 725"/>
                <a:gd name="T31" fmla="*/ 0 h 94"/>
                <a:gd name="T32" fmla="*/ 704 w 725"/>
                <a:gd name="T33" fmla="*/ 0 h 94"/>
                <a:gd name="T34" fmla="*/ 725 w 725"/>
                <a:gd name="T35" fmla="*/ 22 h 94"/>
                <a:gd name="T36" fmla="*/ 725 w 725"/>
                <a:gd name="T37" fmla="*/ 72 h 94"/>
                <a:gd name="T38" fmla="*/ 704 w 725"/>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94">
                  <a:moveTo>
                    <a:pt x="21" y="15"/>
                  </a:moveTo>
                  <a:lnTo>
                    <a:pt x="21" y="15"/>
                  </a:lnTo>
                  <a:cubicBezTo>
                    <a:pt x="18" y="15"/>
                    <a:pt x="15" y="18"/>
                    <a:pt x="15" y="22"/>
                  </a:cubicBezTo>
                  <a:lnTo>
                    <a:pt x="15" y="72"/>
                  </a:lnTo>
                  <a:cubicBezTo>
                    <a:pt x="15" y="76"/>
                    <a:pt x="18" y="80"/>
                    <a:pt x="21" y="80"/>
                  </a:cubicBezTo>
                  <a:lnTo>
                    <a:pt x="704" y="80"/>
                  </a:lnTo>
                  <a:cubicBezTo>
                    <a:pt x="707" y="80"/>
                    <a:pt x="710" y="76"/>
                    <a:pt x="710" y="72"/>
                  </a:cubicBezTo>
                  <a:lnTo>
                    <a:pt x="710" y="22"/>
                  </a:lnTo>
                  <a:cubicBezTo>
                    <a:pt x="710" y="18"/>
                    <a:pt x="707" y="15"/>
                    <a:pt x="704" y="15"/>
                  </a:cubicBezTo>
                  <a:lnTo>
                    <a:pt x="21" y="15"/>
                  </a:lnTo>
                  <a:close/>
                  <a:moveTo>
                    <a:pt x="704" y="94"/>
                  </a:moveTo>
                  <a:lnTo>
                    <a:pt x="704" y="94"/>
                  </a:lnTo>
                  <a:lnTo>
                    <a:pt x="21" y="94"/>
                  </a:lnTo>
                  <a:cubicBezTo>
                    <a:pt x="10" y="94"/>
                    <a:pt x="0" y="84"/>
                    <a:pt x="0" y="72"/>
                  </a:cubicBezTo>
                  <a:lnTo>
                    <a:pt x="0" y="22"/>
                  </a:lnTo>
                  <a:cubicBezTo>
                    <a:pt x="0" y="10"/>
                    <a:pt x="10" y="0"/>
                    <a:pt x="21" y="0"/>
                  </a:cubicBezTo>
                  <a:lnTo>
                    <a:pt x="704" y="0"/>
                  </a:lnTo>
                  <a:cubicBezTo>
                    <a:pt x="716" y="0"/>
                    <a:pt x="725" y="10"/>
                    <a:pt x="725" y="22"/>
                  </a:cubicBezTo>
                  <a:lnTo>
                    <a:pt x="725" y="72"/>
                  </a:lnTo>
                  <a:cubicBezTo>
                    <a:pt x="725" y="84"/>
                    <a:pt x="716" y="94"/>
                    <a:pt x="704" y="94"/>
                  </a:cubicBezTo>
                  <a:close/>
                </a:path>
              </a:pathLst>
            </a:custGeom>
            <a:grpFill/>
            <a:ln w="0">
              <a:noFill/>
              <a:prstDash val="solid"/>
              <a:round/>
              <a:headEnd/>
              <a:tailEnd/>
            </a:ln>
          </p:spPr>
          <p:txBody>
            <a:bodyPr/>
            <a:lstStyle/>
            <a:p>
              <a:pPr defTabSz="543689">
                <a:defRPr/>
              </a:pPr>
              <a:endParaRPr lang="zh-CN" altLang="en-US" sz="3201"/>
            </a:p>
          </p:txBody>
        </p:sp>
        <p:sp>
          <p:nvSpPr>
            <p:cNvPr id="92" name="Freeform 74"/>
            <p:cNvSpPr>
              <a:spLocks noEditPoints="1"/>
            </p:cNvSpPr>
            <p:nvPr/>
          </p:nvSpPr>
          <p:spPr bwMode="auto">
            <a:xfrm>
              <a:off x="2541588" y="1181101"/>
              <a:ext cx="106363" cy="34925"/>
            </a:xfrm>
            <a:custGeom>
              <a:avLst/>
              <a:gdLst>
                <a:gd name="T0" fmla="*/ 109 w 126"/>
                <a:gd name="T1" fmla="*/ 18 h 42"/>
                <a:gd name="T2" fmla="*/ 93 w 126"/>
                <a:gd name="T3" fmla="*/ 8 h 42"/>
                <a:gd name="T4" fmla="*/ 97 w 126"/>
                <a:gd name="T5" fmla="*/ 4 h 42"/>
                <a:gd name="T6" fmla="*/ 106 w 126"/>
                <a:gd name="T7" fmla="*/ 8 h 42"/>
                <a:gd name="T8" fmla="*/ 109 w 126"/>
                <a:gd name="T9" fmla="*/ 18 h 42"/>
                <a:gd name="T10" fmla="*/ 109 w 126"/>
                <a:gd name="T11" fmla="*/ 34 h 42"/>
                <a:gd name="T12" fmla="*/ 106 w 126"/>
                <a:gd name="T13" fmla="*/ 38 h 42"/>
                <a:gd name="T14" fmla="*/ 97 w 126"/>
                <a:gd name="T15" fmla="*/ 34 h 42"/>
                <a:gd name="T16" fmla="*/ 93 w 126"/>
                <a:gd name="T17" fmla="*/ 24 h 42"/>
                <a:gd name="T18" fmla="*/ 109 w 126"/>
                <a:gd name="T19" fmla="*/ 34 h 42"/>
                <a:gd name="T20" fmla="*/ 84 w 126"/>
                <a:gd name="T21" fmla="*/ 18 h 42"/>
                <a:gd name="T22" fmla="*/ 68 w 126"/>
                <a:gd name="T23" fmla="*/ 8 h 42"/>
                <a:gd name="T24" fmla="*/ 71 w 126"/>
                <a:gd name="T25" fmla="*/ 4 h 42"/>
                <a:gd name="T26" fmla="*/ 80 w 126"/>
                <a:gd name="T27" fmla="*/ 8 h 42"/>
                <a:gd name="T28" fmla="*/ 84 w 126"/>
                <a:gd name="T29" fmla="*/ 18 h 42"/>
                <a:gd name="T30" fmla="*/ 84 w 126"/>
                <a:gd name="T31" fmla="*/ 34 h 42"/>
                <a:gd name="T32" fmla="*/ 80 w 126"/>
                <a:gd name="T33" fmla="*/ 38 h 42"/>
                <a:gd name="T34" fmla="*/ 71 w 126"/>
                <a:gd name="T35" fmla="*/ 34 h 42"/>
                <a:gd name="T36" fmla="*/ 68 w 126"/>
                <a:gd name="T37" fmla="*/ 24 h 42"/>
                <a:gd name="T38" fmla="*/ 84 w 126"/>
                <a:gd name="T39" fmla="*/ 34 h 42"/>
                <a:gd name="T40" fmla="*/ 58 w 126"/>
                <a:gd name="T41" fmla="*/ 18 h 42"/>
                <a:gd name="T42" fmla="*/ 42 w 126"/>
                <a:gd name="T43" fmla="*/ 8 h 42"/>
                <a:gd name="T44" fmla="*/ 46 w 126"/>
                <a:gd name="T45" fmla="*/ 4 h 42"/>
                <a:gd name="T46" fmla="*/ 55 w 126"/>
                <a:gd name="T47" fmla="*/ 8 h 42"/>
                <a:gd name="T48" fmla="*/ 58 w 126"/>
                <a:gd name="T49" fmla="*/ 18 h 42"/>
                <a:gd name="T50" fmla="*/ 58 w 126"/>
                <a:gd name="T51" fmla="*/ 34 h 42"/>
                <a:gd name="T52" fmla="*/ 55 w 126"/>
                <a:gd name="T53" fmla="*/ 38 h 42"/>
                <a:gd name="T54" fmla="*/ 46 w 126"/>
                <a:gd name="T55" fmla="*/ 34 h 42"/>
                <a:gd name="T56" fmla="*/ 42 w 126"/>
                <a:gd name="T57" fmla="*/ 24 h 42"/>
                <a:gd name="T58" fmla="*/ 58 w 126"/>
                <a:gd name="T59" fmla="*/ 34 h 42"/>
                <a:gd name="T60" fmla="*/ 33 w 126"/>
                <a:gd name="T61" fmla="*/ 18 h 42"/>
                <a:gd name="T62" fmla="*/ 17 w 126"/>
                <a:gd name="T63" fmla="*/ 8 h 42"/>
                <a:gd name="T64" fmla="*/ 20 w 126"/>
                <a:gd name="T65" fmla="*/ 4 h 42"/>
                <a:gd name="T66" fmla="*/ 29 w 126"/>
                <a:gd name="T67" fmla="*/ 8 h 42"/>
                <a:gd name="T68" fmla="*/ 33 w 126"/>
                <a:gd name="T69" fmla="*/ 18 h 42"/>
                <a:gd name="T70" fmla="*/ 33 w 126"/>
                <a:gd name="T71" fmla="*/ 34 h 42"/>
                <a:gd name="T72" fmla="*/ 29 w 126"/>
                <a:gd name="T73" fmla="*/ 38 h 42"/>
                <a:gd name="T74" fmla="*/ 20 w 126"/>
                <a:gd name="T75" fmla="*/ 34 h 42"/>
                <a:gd name="T76" fmla="*/ 17 w 126"/>
                <a:gd name="T77" fmla="*/ 24 h 42"/>
                <a:gd name="T78" fmla="*/ 33 w 126"/>
                <a:gd name="T79" fmla="*/ 34 h 42"/>
                <a:gd name="T80" fmla="*/ 0 w 126"/>
                <a:gd name="T81" fmla="*/ 42 h 42"/>
                <a:gd name="T82" fmla="*/ 126 w 126"/>
                <a:gd name="T83" fmla="*/ 0 h 42"/>
                <a:gd name="T84" fmla="*/ 0 w 126"/>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18"/>
                  </a:moveTo>
                  <a:lnTo>
                    <a:pt x="109" y="18"/>
                  </a:lnTo>
                  <a:lnTo>
                    <a:pt x="93" y="18"/>
                  </a:lnTo>
                  <a:lnTo>
                    <a:pt x="93" y="8"/>
                  </a:lnTo>
                  <a:lnTo>
                    <a:pt x="97" y="8"/>
                  </a:lnTo>
                  <a:lnTo>
                    <a:pt x="97" y="4"/>
                  </a:lnTo>
                  <a:lnTo>
                    <a:pt x="106" y="4"/>
                  </a:lnTo>
                  <a:lnTo>
                    <a:pt x="106" y="8"/>
                  </a:lnTo>
                  <a:lnTo>
                    <a:pt x="109" y="8"/>
                  </a:lnTo>
                  <a:lnTo>
                    <a:pt x="109" y="18"/>
                  </a:lnTo>
                  <a:close/>
                  <a:moveTo>
                    <a:pt x="109" y="34"/>
                  </a:moveTo>
                  <a:lnTo>
                    <a:pt x="109" y="34"/>
                  </a:lnTo>
                  <a:lnTo>
                    <a:pt x="106" y="34"/>
                  </a:lnTo>
                  <a:lnTo>
                    <a:pt x="106" y="38"/>
                  </a:lnTo>
                  <a:lnTo>
                    <a:pt x="97" y="38"/>
                  </a:lnTo>
                  <a:lnTo>
                    <a:pt x="97" y="34"/>
                  </a:lnTo>
                  <a:lnTo>
                    <a:pt x="93" y="34"/>
                  </a:lnTo>
                  <a:lnTo>
                    <a:pt x="93" y="24"/>
                  </a:lnTo>
                  <a:lnTo>
                    <a:pt x="109" y="24"/>
                  </a:lnTo>
                  <a:lnTo>
                    <a:pt x="109" y="34"/>
                  </a:lnTo>
                  <a:close/>
                  <a:moveTo>
                    <a:pt x="84" y="18"/>
                  </a:moveTo>
                  <a:lnTo>
                    <a:pt x="84" y="18"/>
                  </a:lnTo>
                  <a:lnTo>
                    <a:pt x="68" y="18"/>
                  </a:lnTo>
                  <a:lnTo>
                    <a:pt x="68" y="8"/>
                  </a:lnTo>
                  <a:lnTo>
                    <a:pt x="71" y="8"/>
                  </a:lnTo>
                  <a:lnTo>
                    <a:pt x="71" y="4"/>
                  </a:lnTo>
                  <a:lnTo>
                    <a:pt x="80" y="4"/>
                  </a:lnTo>
                  <a:lnTo>
                    <a:pt x="80" y="8"/>
                  </a:lnTo>
                  <a:lnTo>
                    <a:pt x="84" y="8"/>
                  </a:lnTo>
                  <a:lnTo>
                    <a:pt x="84" y="18"/>
                  </a:lnTo>
                  <a:close/>
                  <a:moveTo>
                    <a:pt x="84" y="34"/>
                  </a:moveTo>
                  <a:lnTo>
                    <a:pt x="84" y="34"/>
                  </a:lnTo>
                  <a:lnTo>
                    <a:pt x="80" y="34"/>
                  </a:lnTo>
                  <a:lnTo>
                    <a:pt x="80" y="38"/>
                  </a:lnTo>
                  <a:lnTo>
                    <a:pt x="71" y="38"/>
                  </a:lnTo>
                  <a:lnTo>
                    <a:pt x="71" y="34"/>
                  </a:lnTo>
                  <a:lnTo>
                    <a:pt x="68" y="34"/>
                  </a:lnTo>
                  <a:lnTo>
                    <a:pt x="68" y="24"/>
                  </a:lnTo>
                  <a:lnTo>
                    <a:pt x="84" y="24"/>
                  </a:lnTo>
                  <a:lnTo>
                    <a:pt x="84" y="34"/>
                  </a:lnTo>
                  <a:close/>
                  <a:moveTo>
                    <a:pt x="58" y="18"/>
                  </a:moveTo>
                  <a:lnTo>
                    <a:pt x="58" y="18"/>
                  </a:lnTo>
                  <a:lnTo>
                    <a:pt x="42" y="18"/>
                  </a:lnTo>
                  <a:lnTo>
                    <a:pt x="42" y="8"/>
                  </a:lnTo>
                  <a:lnTo>
                    <a:pt x="46" y="8"/>
                  </a:lnTo>
                  <a:lnTo>
                    <a:pt x="46" y="4"/>
                  </a:lnTo>
                  <a:lnTo>
                    <a:pt x="55" y="4"/>
                  </a:lnTo>
                  <a:lnTo>
                    <a:pt x="55" y="8"/>
                  </a:lnTo>
                  <a:lnTo>
                    <a:pt x="58" y="8"/>
                  </a:lnTo>
                  <a:lnTo>
                    <a:pt x="58" y="18"/>
                  </a:lnTo>
                  <a:close/>
                  <a:moveTo>
                    <a:pt x="58" y="34"/>
                  </a:moveTo>
                  <a:lnTo>
                    <a:pt x="58" y="34"/>
                  </a:lnTo>
                  <a:lnTo>
                    <a:pt x="55" y="34"/>
                  </a:lnTo>
                  <a:lnTo>
                    <a:pt x="55" y="38"/>
                  </a:lnTo>
                  <a:lnTo>
                    <a:pt x="46" y="38"/>
                  </a:lnTo>
                  <a:lnTo>
                    <a:pt x="46" y="34"/>
                  </a:lnTo>
                  <a:lnTo>
                    <a:pt x="42" y="34"/>
                  </a:lnTo>
                  <a:lnTo>
                    <a:pt x="42" y="24"/>
                  </a:lnTo>
                  <a:lnTo>
                    <a:pt x="58" y="24"/>
                  </a:lnTo>
                  <a:lnTo>
                    <a:pt x="58" y="34"/>
                  </a:lnTo>
                  <a:close/>
                  <a:moveTo>
                    <a:pt x="33" y="18"/>
                  </a:moveTo>
                  <a:lnTo>
                    <a:pt x="33" y="18"/>
                  </a:lnTo>
                  <a:lnTo>
                    <a:pt x="17" y="18"/>
                  </a:lnTo>
                  <a:lnTo>
                    <a:pt x="17" y="8"/>
                  </a:lnTo>
                  <a:lnTo>
                    <a:pt x="20" y="8"/>
                  </a:lnTo>
                  <a:lnTo>
                    <a:pt x="20" y="4"/>
                  </a:lnTo>
                  <a:lnTo>
                    <a:pt x="29" y="4"/>
                  </a:lnTo>
                  <a:lnTo>
                    <a:pt x="29" y="8"/>
                  </a:lnTo>
                  <a:lnTo>
                    <a:pt x="33" y="8"/>
                  </a:lnTo>
                  <a:lnTo>
                    <a:pt x="33" y="18"/>
                  </a:lnTo>
                  <a:close/>
                  <a:moveTo>
                    <a:pt x="33" y="34"/>
                  </a:moveTo>
                  <a:lnTo>
                    <a:pt x="33" y="34"/>
                  </a:lnTo>
                  <a:lnTo>
                    <a:pt x="29" y="34"/>
                  </a:lnTo>
                  <a:lnTo>
                    <a:pt x="29" y="38"/>
                  </a:lnTo>
                  <a:lnTo>
                    <a:pt x="20" y="38"/>
                  </a:lnTo>
                  <a:lnTo>
                    <a:pt x="20" y="34"/>
                  </a:lnTo>
                  <a:lnTo>
                    <a:pt x="17" y="34"/>
                  </a:lnTo>
                  <a:lnTo>
                    <a:pt x="17" y="24"/>
                  </a:lnTo>
                  <a:lnTo>
                    <a:pt x="33" y="24"/>
                  </a:lnTo>
                  <a:lnTo>
                    <a:pt x="33" y="34"/>
                  </a:lnTo>
                  <a:close/>
                  <a:moveTo>
                    <a:pt x="0" y="42"/>
                  </a:moveTo>
                  <a:lnTo>
                    <a:pt x="0" y="42"/>
                  </a:lnTo>
                  <a:lnTo>
                    <a:pt x="126" y="42"/>
                  </a:lnTo>
                  <a:lnTo>
                    <a:pt x="126"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sp>
          <p:nvSpPr>
            <p:cNvPr id="93" name="Freeform 75"/>
            <p:cNvSpPr>
              <a:spLocks noEditPoints="1"/>
            </p:cNvSpPr>
            <p:nvPr/>
          </p:nvSpPr>
          <p:spPr bwMode="auto">
            <a:xfrm>
              <a:off x="2663825" y="1181101"/>
              <a:ext cx="109538" cy="34925"/>
            </a:xfrm>
            <a:custGeom>
              <a:avLst/>
              <a:gdLst>
                <a:gd name="T0" fmla="*/ 110 w 127"/>
                <a:gd name="T1" fmla="*/ 18 h 42"/>
                <a:gd name="T2" fmla="*/ 93 w 127"/>
                <a:gd name="T3" fmla="*/ 8 h 42"/>
                <a:gd name="T4" fmla="*/ 97 w 127"/>
                <a:gd name="T5" fmla="*/ 4 h 42"/>
                <a:gd name="T6" fmla="*/ 106 w 127"/>
                <a:gd name="T7" fmla="*/ 8 h 42"/>
                <a:gd name="T8" fmla="*/ 110 w 127"/>
                <a:gd name="T9" fmla="*/ 18 h 42"/>
                <a:gd name="T10" fmla="*/ 110 w 127"/>
                <a:gd name="T11" fmla="*/ 34 h 42"/>
                <a:gd name="T12" fmla="*/ 106 w 127"/>
                <a:gd name="T13" fmla="*/ 38 h 42"/>
                <a:gd name="T14" fmla="*/ 97 w 127"/>
                <a:gd name="T15" fmla="*/ 34 h 42"/>
                <a:gd name="T16" fmla="*/ 93 w 127"/>
                <a:gd name="T17" fmla="*/ 24 h 42"/>
                <a:gd name="T18" fmla="*/ 110 w 127"/>
                <a:gd name="T19" fmla="*/ 34 h 42"/>
                <a:gd name="T20" fmla="*/ 84 w 127"/>
                <a:gd name="T21" fmla="*/ 18 h 42"/>
                <a:gd name="T22" fmla="*/ 68 w 127"/>
                <a:gd name="T23" fmla="*/ 8 h 42"/>
                <a:gd name="T24" fmla="*/ 72 w 127"/>
                <a:gd name="T25" fmla="*/ 4 h 42"/>
                <a:gd name="T26" fmla="*/ 81 w 127"/>
                <a:gd name="T27" fmla="*/ 8 h 42"/>
                <a:gd name="T28" fmla="*/ 84 w 127"/>
                <a:gd name="T29" fmla="*/ 18 h 42"/>
                <a:gd name="T30" fmla="*/ 84 w 127"/>
                <a:gd name="T31" fmla="*/ 34 h 42"/>
                <a:gd name="T32" fmla="*/ 81 w 127"/>
                <a:gd name="T33" fmla="*/ 38 h 42"/>
                <a:gd name="T34" fmla="*/ 72 w 127"/>
                <a:gd name="T35" fmla="*/ 34 h 42"/>
                <a:gd name="T36" fmla="*/ 68 w 127"/>
                <a:gd name="T37" fmla="*/ 24 h 42"/>
                <a:gd name="T38" fmla="*/ 84 w 127"/>
                <a:gd name="T39" fmla="*/ 34 h 42"/>
                <a:gd name="T40" fmla="*/ 59 w 127"/>
                <a:gd name="T41" fmla="*/ 18 h 42"/>
                <a:gd name="T42" fmla="*/ 43 w 127"/>
                <a:gd name="T43" fmla="*/ 8 h 42"/>
                <a:gd name="T44" fmla="*/ 46 w 127"/>
                <a:gd name="T45" fmla="*/ 4 h 42"/>
                <a:gd name="T46" fmla="*/ 55 w 127"/>
                <a:gd name="T47" fmla="*/ 8 h 42"/>
                <a:gd name="T48" fmla="*/ 59 w 127"/>
                <a:gd name="T49" fmla="*/ 18 h 42"/>
                <a:gd name="T50" fmla="*/ 59 w 127"/>
                <a:gd name="T51" fmla="*/ 34 h 42"/>
                <a:gd name="T52" fmla="*/ 55 w 127"/>
                <a:gd name="T53" fmla="*/ 38 h 42"/>
                <a:gd name="T54" fmla="*/ 46 w 127"/>
                <a:gd name="T55" fmla="*/ 34 h 42"/>
                <a:gd name="T56" fmla="*/ 43 w 127"/>
                <a:gd name="T57" fmla="*/ 24 h 42"/>
                <a:gd name="T58" fmla="*/ 59 w 127"/>
                <a:gd name="T59" fmla="*/ 34 h 42"/>
                <a:gd name="T60" fmla="*/ 34 w 127"/>
                <a:gd name="T61" fmla="*/ 18 h 42"/>
                <a:gd name="T62" fmla="*/ 17 w 127"/>
                <a:gd name="T63" fmla="*/ 8 h 42"/>
                <a:gd name="T64" fmla="*/ 21 w 127"/>
                <a:gd name="T65" fmla="*/ 4 h 42"/>
                <a:gd name="T66" fmla="*/ 30 w 127"/>
                <a:gd name="T67" fmla="*/ 8 h 42"/>
                <a:gd name="T68" fmla="*/ 34 w 127"/>
                <a:gd name="T69" fmla="*/ 18 h 42"/>
                <a:gd name="T70" fmla="*/ 34 w 127"/>
                <a:gd name="T71" fmla="*/ 34 h 42"/>
                <a:gd name="T72" fmla="*/ 30 w 127"/>
                <a:gd name="T73" fmla="*/ 38 h 42"/>
                <a:gd name="T74" fmla="*/ 21 w 127"/>
                <a:gd name="T75" fmla="*/ 34 h 42"/>
                <a:gd name="T76" fmla="*/ 17 w 127"/>
                <a:gd name="T77" fmla="*/ 24 h 42"/>
                <a:gd name="T78" fmla="*/ 34 w 127"/>
                <a:gd name="T79" fmla="*/ 34 h 42"/>
                <a:gd name="T80" fmla="*/ 0 w 127"/>
                <a:gd name="T81" fmla="*/ 42 h 42"/>
                <a:gd name="T82" fmla="*/ 127 w 127"/>
                <a:gd name="T83" fmla="*/ 0 h 42"/>
                <a:gd name="T84" fmla="*/ 0 w 127"/>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42">
                  <a:moveTo>
                    <a:pt x="110" y="18"/>
                  </a:moveTo>
                  <a:lnTo>
                    <a:pt x="110" y="18"/>
                  </a:lnTo>
                  <a:lnTo>
                    <a:pt x="93" y="18"/>
                  </a:lnTo>
                  <a:lnTo>
                    <a:pt x="93" y="8"/>
                  </a:lnTo>
                  <a:lnTo>
                    <a:pt x="97" y="8"/>
                  </a:lnTo>
                  <a:lnTo>
                    <a:pt x="97" y="4"/>
                  </a:lnTo>
                  <a:lnTo>
                    <a:pt x="106" y="4"/>
                  </a:lnTo>
                  <a:lnTo>
                    <a:pt x="106" y="8"/>
                  </a:lnTo>
                  <a:lnTo>
                    <a:pt x="110" y="8"/>
                  </a:lnTo>
                  <a:lnTo>
                    <a:pt x="110" y="18"/>
                  </a:lnTo>
                  <a:close/>
                  <a:moveTo>
                    <a:pt x="110" y="34"/>
                  </a:moveTo>
                  <a:lnTo>
                    <a:pt x="110" y="34"/>
                  </a:lnTo>
                  <a:lnTo>
                    <a:pt x="106" y="34"/>
                  </a:lnTo>
                  <a:lnTo>
                    <a:pt x="106" y="38"/>
                  </a:lnTo>
                  <a:lnTo>
                    <a:pt x="97" y="38"/>
                  </a:lnTo>
                  <a:lnTo>
                    <a:pt x="97" y="34"/>
                  </a:lnTo>
                  <a:lnTo>
                    <a:pt x="93" y="34"/>
                  </a:lnTo>
                  <a:lnTo>
                    <a:pt x="93" y="24"/>
                  </a:lnTo>
                  <a:lnTo>
                    <a:pt x="110" y="24"/>
                  </a:lnTo>
                  <a:lnTo>
                    <a:pt x="110" y="34"/>
                  </a:lnTo>
                  <a:close/>
                  <a:moveTo>
                    <a:pt x="84" y="18"/>
                  </a:moveTo>
                  <a:lnTo>
                    <a:pt x="84" y="18"/>
                  </a:lnTo>
                  <a:lnTo>
                    <a:pt x="68" y="18"/>
                  </a:lnTo>
                  <a:lnTo>
                    <a:pt x="68" y="8"/>
                  </a:lnTo>
                  <a:lnTo>
                    <a:pt x="72" y="8"/>
                  </a:lnTo>
                  <a:lnTo>
                    <a:pt x="72" y="4"/>
                  </a:lnTo>
                  <a:lnTo>
                    <a:pt x="81" y="4"/>
                  </a:lnTo>
                  <a:lnTo>
                    <a:pt x="81" y="8"/>
                  </a:lnTo>
                  <a:lnTo>
                    <a:pt x="84" y="8"/>
                  </a:lnTo>
                  <a:lnTo>
                    <a:pt x="84" y="18"/>
                  </a:lnTo>
                  <a:close/>
                  <a:moveTo>
                    <a:pt x="84" y="34"/>
                  </a:moveTo>
                  <a:lnTo>
                    <a:pt x="84" y="34"/>
                  </a:lnTo>
                  <a:lnTo>
                    <a:pt x="81" y="34"/>
                  </a:lnTo>
                  <a:lnTo>
                    <a:pt x="81" y="38"/>
                  </a:lnTo>
                  <a:lnTo>
                    <a:pt x="72" y="38"/>
                  </a:lnTo>
                  <a:lnTo>
                    <a:pt x="72" y="34"/>
                  </a:lnTo>
                  <a:lnTo>
                    <a:pt x="68" y="34"/>
                  </a:lnTo>
                  <a:lnTo>
                    <a:pt x="68" y="24"/>
                  </a:lnTo>
                  <a:lnTo>
                    <a:pt x="84" y="24"/>
                  </a:lnTo>
                  <a:lnTo>
                    <a:pt x="84" y="34"/>
                  </a:lnTo>
                  <a:close/>
                  <a:moveTo>
                    <a:pt x="59" y="18"/>
                  </a:moveTo>
                  <a:lnTo>
                    <a:pt x="59" y="18"/>
                  </a:lnTo>
                  <a:lnTo>
                    <a:pt x="43" y="18"/>
                  </a:lnTo>
                  <a:lnTo>
                    <a:pt x="43" y="8"/>
                  </a:lnTo>
                  <a:lnTo>
                    <a:pt x="46" y="8"/>
                  </a:lnTo>
                  <a:lnTo>
                    <a:pt x="46" y="4"/>
                  </a:lnTo>
                  <a:lnTo>
                    <a:pt x="55" y="4"/>
                  </a:lnTo>
                  <a:lnTo>
                    <a:pt x="55" y="8"/>
                  </a:lnTo>
                  <a:lnTo>
                    <a:pt x="59" y="8"/>
                  </a:lnTo>
                  <a:lnTo>
                    <a:pt x="59" y="18"/>
                  </a:lnTo>
                  <a:close/>
                  <a:moveTo>
                    <a:pt x="59" y="34"/>
                  </a:moveTo>
                  <a:lnTo>
                    <a:pt x="59" y="34"/>
                  </a:lnTo>
                  <a:lnTo>
                    <a:pt x="55" y="34"/>
                  </a:lnTo>
                  <a:lnTo>
                    <a:pt x="55" y="38"/>
                  </a:lnTo>
                  <a:lnTo>
                    <a:pt x="46" y="38"/>
                  </a:lnTo>
                  <a:lnTo>
                    <a:pt x="46" y="34"/>
                  </a:lnTo>
                  <a:lnTo>
                    <a:pt x="43" y="34"/>
                  </a:lnTo>
                  <a:lnTo>
                    <a:pt x="43" y="24"/>
                  </a:lnTo>
                  <a:lnTo>
                    <a:pt x="59" y="24"/>
                  </a:lnTo>
                  <a:lnTo>
                    <a:pt x="59" y="34"/>
                  </a:lnTo>
                  <a:close/>
                  <a:moveTo>
                    <a:pt x="34" y="18"/>
                  </a:moveTo>
                  <a:lnTo>
                    <a:pt x="34" y="18"/>
                  </a:lnTo>
                  <a:lnTo>
                    <a:pt x="17" y="18"/>
                  </a:lnTo>
                  <a:lnTo>
                    <a:pt x="17" y="8"/>
                  </a:lnTo>
                  <a:lnTo>
                    <a:pt x="21" y="8"/>
                  </a:lnTo>
                  <a:lnTo>
                    <a:pt x="21" y="4"/>
                  </a:lnTo>
                  <a:lnTo>
                    <a:pt x="30" y="4"/>
                  </a:lnTo>
                  <a:lnTo>
                    <a:pt x="30" y="8"/>
                  </a:lnTo>
                  <a:lnTo>
                    <a:pt x="34" y="8"/>
                  </a:lnTo>
                  <a:lnTo>
                    <a:pt x="34" y="18"/>
                  </a:lnTo>
                  <a:close/>
                  <a:moveTo>
                    <a:pt x="34" y="34"/>
                  </a:moveTo>
                  <a:lnTo>
                    <a:pt x="34" y="34"/>
                  </a:lnTo>
                  <a:lnTo>
                    <a:pt x="30" y="34"/>
                  </a:lnTo>
                  <a:lnTo>
                    <a:pt x="30" y="38"/>
                  </a:lnTo>
                  <a:lnTo>
                    <a:pt x="21" y="38"/>
                  </a:lnTo>
                  <a:lnTo>
                    <a:pt x="21" y="34"/>
                  </a:lnTo>
                  <a:lnTo>
                    <a:pt x="17" y="34"/>
                  </a:lnTo>
                  <a:lnTo>
                    <a:pt x="17" y="24"/>
                  </a:lnTo>
                  <a:lnTo>
                    <a:pt x="34" y="24"/>
                  </a:lnTo>
                  <a:lnTo>
                    <a:pt x="34" y="34"/>
                  </a:lnTo>
                  <a:close/>
                  <a:moveTo>
                    <a:pt x="0" y="42"/>
                  </a:moveTo>
                  <a:lnTo>
                    <a:pt x="0" y="42"/>
                  </a:lnTo>
                  <a:lnTo>
                    <a:pt x="127" y="42"/>
                  </a:lnTo>
                  <a:lnTo>
                    <a:pt x="127"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grpSp>
      <p:sp>
        <p:nvSpPr>
          <p:cNvPr id="12" name="上箭头 11"/>
          <p:cNvSpPr/>
          <p:nvPr/>
        </p:nvSpPr>
        <p:spPr bwMode="auto">
          <a:xfrm>
            <a:off x="4150928" y="3991152"/>
            <a:ext cx="2340260" cy="734701"/>
          </a:xfrm>
          <a:prstGeom prst="up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mn-ea"/>
              </a:rPr>
              <a:t>Pool</a:t>
            </a:r>
            <a:r>
              <a:rPr kumimoji="0" lang="zh-CN" altLang="en-US" sz="1800" b="0" i="0" u="none" strike="noStrike" cap="none" normalizeH="0" baseline="0" dirty="0" smtClean="0">
                <a:ln>
                  <a:noFill/>
                </a:ln>
                <a:solidFill>
                  <a:schemeClr val="tx1"/>
                </a:solidFill>
                <a:effectLst/>
                <a:latin typeface="+mn-ea"/>
              </a:rPr>
              <a:t>模式</a:t>
            </a:r>
          </a:p>
        </p:txBody>
      </p:sp>
      <p:sp>
        <p:nvSpPr>
          <p:cNvPr id="94" name="文本框 93"/>
          <p:cNvSpPr txBox="1"/>
          <p:nvPr/>
        </p:nvSpPr>
        <p:spPr bwMode="auto">
          <a:xfrm>
            <a:off x="6076784" y="3614688"/>
            <a:ext cx="8645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接入设备</a:t>
            </a:r>
            <a:endParaRPr lang="zh-CN" altLang="en-US" sz="1200" dirty="0" smtClean="0">
              <a:latin typeface="+mn-ea"/>
              <a:ea typeface="+mn-ea"/>
            </a:endParaRPr>
          </a:p>
        </p:txBody>
      </p:sp>
      <p:sp>
        <p:nvSpPr>
          <p:cNvPr id="134" name="圆角矩形 133"/>
          <p:cNvSpPr/>
          <p:nvPr/>
        </p:nvSpPr>
        <p:spPr bwMode="auto">
          <a:xfrm>
            <a:off x="3156061" y="2505130"/>
            <a:ext cx="4170728" cy="1001519"/>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grpSp>
        <p:nvGrpSpPr>
          <p:cNvPr id="95" name="组合 16582"/>
          <p:cNvGrpSpPr/>
          <p:nvPr/>
        </p:nvGrpSpPr>
        <p:grpSpPr>
          <a:xfrm>
            <a:off x="3741922" y="2687543"/>
            <a:ext cx="447893" cy="474309"/>
            <a:chOff x="8407400" y="2055813"/>
            <a:chExt cx="360363" cy="458788"/>
          </a:xfrm>
          <a:solidFill>
            <a:srgbClr val="3C3C3B"/>
          </a:solidFill>
        </p:grpSpPr>
        <p:sp>
          <p:nvSpPr>
            <p:cNvPr id="96"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3201"/>
            </a:p>
          </p:txBody>
        </p:sp>
        <p:sp>
          <p:nvSpPr>
            <p:cNvPr id="97"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3201"/>
            </a:p>
          </p:txBody>
        </p:sp>
        <p:sp>
          <p:nvSpPr>
            <p:cNvPr id="98"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3201"/>
            </a:p>
          </p:txBody>
        </p:sp>
        <p:sp>
          <p:nvSpPr>
            <p:cNvPr id="99"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3201"/>
            </a:p>
          </p:txBody>
        </p:sp>
      </p:grpSp>
      <p:sp>
        <p:nvSpPr>
          <p:cNvPr id="100" name="文本框 99"/>
          <p:cNvSpPr txBox="1"/>
          <p:nvPr/>
        </p:nvSpPr>
        <p:spPr bwMode="auto">
          <a:xfrm>
            <a:off x="7457532" y="2940594"/>
            <a:ext cx="3168352"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smtClean="0">
                <a:latin typeface="+mn-ea"/>
                <a:ea typeface="+mn-ea"/>
              </a:rPr>
              <a:t>基于链接克隆桌面池</a:t>
            </a:r>
          </a:p>
        </p:txBody>
      </p:sp>
      <p:sp>
        <p:nvSpPr>
          <p:cNvPr id="101" name="文本框 100"/>
          <p:cNvSpPr txBox="1"/>
          <p:nvPr/>
        </p:nvSpPr>
        <p:spPr bwMode="auto">
          <a:xfrm>
            <a:off x="3337793" y="3124829"/>
            <a:ext cx="1165393"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链接克隆母盘</a:t>
            </a:r>
          </a:p>
        </p:txBody>
      </p:sp>
      <p:pic>
        <p:nvPicPr>
          <p:cNvPr id="50" name="图片 49"/>
          <p:cNvPicPr>
            <a:picLocks noChangeAspect="1"/>
          </p:cNvPicPr>
          <p:nvPr/>
        </p:nvPicPr>
        <p:blipFill>
          <a:blip r:embed="rId4"/>
          <a:stretch>
            <a:fillRect/>
          </a:stretch>
        </p:blipFill>
        <p:spPr>
          <a:xfrm>
            <a:off x="2856934" y="1232202"/>
            <a:ext cx="1591793" cy="908994"/>
          </a:xfrm>
          <a:prstGeom prst="rect">
            <a:avLst/>
          </a:prstGeom>
        </p:spPr>
      </p:pic>
      <p:pic>
        <p:nvPicPr>
          <p:cNvPr id="52" name="图片 51"/>
          <p:cNvPicPr>
            <a:picLocks noChangeAspect="1"/>
          </p:cNvPicPr>
          <p:nvPr/>
        </p:nvPicPr>
        <p:blipFill>
          <a:blip r:embed="rId5"/>
          <a:stretch>
            <a:fillRect/>
          </a:stretch>
        </p:blipFill>
        <p:spPr>
          <a:xfrm>
            <a:off x="4747679" y="1216507"/>
            <a:ext cx="1617848" cy="924689"/>
          </a:xfrm>
          <a:prstGeom prst="rect">
            <a:avLst/>
          </a:prstGeom>
        </p:spPr>
      </p:pic>
      <p:pic>
        <p:nvPicPr>
          <p:cNvPr id="102" name="图片 101"/>
          <p:cNvPicPr>
            <a:picLocks noChangeAspect="1"/>
          </p:cNvPicPr>
          <p:nvPr/>
        </p:nvPicPr>
        <p:blipFill rotWithShape="1">
          <a:blip r:embed="rId3" cstate="print">
            <a:extLst>
              <a:ext uri="{28A0092B-C50C-407E-A947-70E740481C1C}">
                <a14:useLocalDpi xmlns:a14="http://schemas.microsoft.com/office/drawing/2010/main" val="0"/>
              </a:ext>
            </a:extLst>
          </a:blip>
          <a:srcRect t="23482"/>
          <a:stretch/>
        </p:blipFill>
        <p:spPr>
          <a:xfrm>
            <a:off x="4475293" y="4773631"/>
            <a:ext cx="1586058" cy="809086"/>
          </a:xfrm>
          <a:prstGeom prst="rect">
            <a:avLst/>
          </a:prstGeom>
        </p:spPr>
      </p:pic>
      <p:pic>
        <p:nvPicPr>
          <p:cNvPr id="103" name="图片 102"/>
          <p:cNvPicPr>
            <a:picLocks noChangeAspect="1"/>
          </p:cNvPicPr>
          <p:nvPr/>
        </p:nvPicPr>
        <p:blipFill rotWithShape="1">
          <a:blip r:embed="rId3" cstate="print">
            <a:extLst>
              <a:ext uri="{28A0092B-C50C-407E-A947-70E740481C1C}">
                <a14:useLocalDpi xmlns:a14="http://schemas.microsoft.com/office/drawing/2010/main" val="0"/>
              </a:ext>
            </a:extLst>
          </a:blip>
          <a:srcRect t="23482"/>
          <a:stretch/>
        </p:blipFill>
        <p:spPr>
          <a:xfrm>
            <a:off x="6309497" y="4773631"/>
            <a:ext cx="1586058" cy="809086"/>
          </a:xfrm>
          <a:prstGeom prst="rect">
            <a:avLst/>
          </a:prstGeom>
        </p:spPr>
      </p:pic>
      <p:pic>
        <p:nvPicPr>
          <p:cNvPr id="54" name="图片 53"/>
          <p:cNvPicPr>
            <a:picLocks noChangeAspect="1"/>
          </p:cNvPicPr>
          <p:nvPr/>
        </p:nvPicPr>
        <p:blipFill>
          <a:blip r:embed="rId6"/>
          <a:stretch>
            <a:fillRect/>
          </a:stretch>
        </p:blipFill>
        <p:spPr>
          <a:xfrm>
            <a:off x="6667787" y="1246436"/>
            <a:ext cx="1579489" cy="904756"/>
          </a:xfrm>
          <a:prstGeom prst="rect">
            <a:avLst/>
          </a:prstGeom>
        </p:spPr>
      </p:pic>
      <p:grpSp>
        <p:nvGrpSpPr>
          <p:cNvPr id="104" name="组合 16582"/>
          <p:cNvGrpSpPr/>
          <p:nvPr/>
        </p:nvGrpSpPr>
        <p:grpSpPr>
          <a:xfrm>
            <a:off x="4575204" y="2701859"/>
            <a:ext cx="447893" cy="474309"/>
            <a:chOff x="8407400" y="2055813"/>
            <a:chExt cx="360363" cy="458788"/>
          </a:xfrm>
          <a:solidFill>
            <a:srgbClr val="3C3C3B"/>
          </a:solidFill>
        </p:grpSpPr>
        <p:sp>
          <p:nvSpPr>
            <p:cNvPr id="105"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3201"/>
            </a:p>
          </p:txBody>
        </p:sp>
        <p:sp>
          <p:nvSpPr>
            <p:cNvPr id="106"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3201"/>
            </a:p>
          </p:txBody>
        </p:sp>
        <p:sp>
          <p:nvSpPr>
            <p:cNvPr id="107"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3201"/>
            </a:p>
          </p:txBody>
        </p:sp>
        <p:sp>
          <p:nvSpPr>
            <p:cNvPr id="108"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3201"/>
            </a:p>
          </p:txBody>
        </p:sp>
      </p:grpSp>
      <p:sp>
        <p:nvSpPr>
          <p:cNvPr id="109" name="文本框 108"/>
          <p:cNvSpPr txBox="1"/>
          <p:nvPr/>
        </p:nvSpPr>
        <p:spPr bwMode="auto">
          <a:xfrm>
            <a:off x="4391564" y="3096285"/>
            <a:ext cx="1165393"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200">
                <a:latin typeface="+mn-ea"/>
                <a:ea typeface="+mn-ea"/>
              </a:defRPr>
            </a:lvl1pPr>
          </a:lstStyle>
          <a:p>
            <a:r>
              <a:rPr lang="zh-CN" altLang="en-US" dirty="0"/>
              <a:t>临时差异数据</a:t>
            </a:r>
          </a:p>
        </p:txBody>
      </p:sp>
      <p:grpSp>
        <p:nvGrpSpPr>
          <p:cNvPr id="110" name="组合 16582"/>
          <p:cNvGrpSpPr/>
          <p:nvPr/>
        </p:nvGrpSpPr>
        <p:grpSpPr>
          <a:xfrm>
            <a:off x="5555551" y="2753941"/>
            <a:ext cx="447893" cy="474309"/>
            <a:chOff x="8407400" y="2055813"/>
            <a:chExt cx="360363" cy="458788"/>
          </a:xfrm>
          <a:solidFill>
            <a:srgbClr val="3C3C3B"/>
          </a:solidFill>
        </p:grpSpPr>
        <p:sp>
          <p:nvSpPr>
            <p:cNvPr id="111"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3201"/>
            </a:p>
          </p:txBody>
        </p:sp>
        <p:sp>
          <p:nvSpPr>
            <p:cNvPr id="112"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3201"/>
            </a:p>
          </p:txBody>
        </p:sp>
        <p:sp>
          <p:nvSpPr>
            <p:cNvPr id="113"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3201"/>
            </a:p>
          </p:txBody>
        </p:sp>
        <p:sp>
          <p:nvSpPr>
            <p:cNvPr id="114"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3201"/>
            </a:p>
          </p:txBody>
        </p:sp>
      </p:grpSp>
      <p:sp>
        <p:nvSpPr>
          <p:cNvPr id="115" name="文本框 114"/>
          <p:cNvSpPr txBox="1"/>
          <p:nvPr/>
        </p:nvSpPr>
        <p:spPr bwMode="auto">
          <a:xfrm>
            <a:off x="5365244" y="3174285"/>
            <a:ext cx="1165393"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200">
                <a:latin typeface="+mn-ea"/>
                <a:ea typeface="+mn-ea"/>
              </a:defRPr>
            </a:lvl1pPr>
          </a:lstStyle>
          <a:p>
            <a:r>
              <a:rPr lang="zh-CN" altLang="en-US" dirty="0"/>
              <a:t>临时差异数据</a:t>
            </a:r>
          </a:p>
        </p:txBody>
      </p:sp>
      <p:grpSp>
        <p:nvGrpSpPr>
          <p:cNvPr id="116" name="组合 16582"/>
          <p:cNvGrpSpPr/>
          <p:nvPr/>
        </p:nvGrpSpPr>
        <p:grpSpPr>
          <a:xfrm>
            <a:off x="6440263" y="2600684"/>
            <a:ext cx="447893" cy="474309"/>
            <a:chOff x="8407400" y="2055813"/>
            <a:chExt cx="360363" cy="458788"/>
          </a:xfrm>
          <a:solidFill>
            <a:srgbClr val="3C3C3B"/>
          </a:solidFill>
        </p:grpSpPr>
        <p:sp>
          <p:nvSpPr>
            <p:cNvPr id="117"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689">
                <a:defRPr/>
              </a:pPr>
              <a:endParaRPr lang="zh-CN" altLang="en-US" sz="3201"/>
            </a:p>
          </p:txBody>
        </p:sp>
        <p:sp>
          <p:nvSpPr>
            <p:cNvPr id="118"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689">
                <a:defRPr/>
              </a:pPr>
              <a:endParaRPr lang="zh-CN" altLang="en-US" sz="3201"/>
            </a:p>
          </p:txBody>
        </p:sp>
        <p:sp>
          <p:nvSpPr>
            <p:cNvPr id="119"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689">
                <a:defRPr/>
              </a:pPr>
              <a:endParaRPr lang="zh-CN" altLang="en-US" sz="3201"/>
            </a:p>
          </p:txBody>
        </p:sp>
        <p:sp>
          <p:nvSpPr>
            <p:cNvPr id="120"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689">
                <a:defRPr/>
              </a:pPr>
              <a:endParaRPr lang="zh-CN" altLang="en-US" sz="3201"/>
            </a:p>
          </p:txBody>
        </p:sp>
      </p:grpSp>
      <p:sp>
        <p:nvSpPr>
          <p:cNvPr id="121" name="文本框 120"/>
          <p:cNvSpPr txBox="1"/>
          <p:nvPr/>
        </p:nvSpPr>
        <p:spPr bwMode="auto">
          <a:xfrm>
            <a:off x="6256623" y="2995110"/>
            <a:ext cx="1165393"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a:defRPr sz="1200">
                <a:latin typeface="+mn-ea"/>
                <a:ea typeface="+mn-ea"/>
              </a:defRPr>
            </a:lvl1pPr>
          </a:lstStyle>
          <a:p>
            <a:r>
              <a:rPr lang="zh-CN" altLang="en-US" dirty="0"/>
              <a:t>临时差异数据</a:t>
            </a:r>
          </a:p>
        </p:txBody>
      </p:sp>
      <p:cxnSp>
        <p:nvCxnSpPr>
          <p:cNvPr id="63" name="直接箭头连接符 62"/>
          <p:cNvCxnSpPr/>
          <p:nvPr/>
        </p:nvCxnSpPr>
        <p:spPr bwMode="auto">
          <a:xfrm flipV="1">
            <a:off x="3927655" y="2151192"/>
            <a:ext cx="0" cy="536351"/>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cxnSp>
        <p:nvCxnSpPr>
          <p:cNvPr id="122" name="直接箭头连接符 121"/>
          <p:cNvCxnSpPr/>
          <p:nvPr/>
        </p:nvCxnSpPr>
        <p:spPr bwMode="auto">
          <a:xfrm flipV="1">
            <a:off x="3927655" y="2144687"/>
            <a:ext cx="1623027" cy="536293"/>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cxnSp>
        <p:nvCxnSpPr>
          <p:cNvPr id="125" name="直接箭头连接符 124"/>
          <p:cNvCxnSpPr>
            <a:stCxn id="96" idx="16"/>
          </p:cNvCxnSpPr>
          <p:nvPr/>
        </p:nvCxnSpPr>
        <p:spPr bwMode="auto">
          <a:xfrm flipV="1">
            <a:off x="3965869" y="2144687"/>
            <a:ext cx="3486491" cy="562619"/>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cxnSp>
        <p:nvCxnSpPr>
          <p:cNvPr id="129" name="直接箭头连接符 128"/>
          <p:cNvCxnSpPr>
            <a:endCxn id="105" idx="22"/>
          </p:cNvCxnSpPr>
          <p:nvPr/>
        </p:nvCxnSpPr>
        <p:spPr bwMode="auto">
          <a:xfrm>
            <a:off x="4088521" y="2151192"/>
            <a:ext cx="710630" cy="550667"/>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30" name="直接箭头连接符 129"/>
          <p:cNvCxnSpPr/>
          <p:nvPr/>
        </p:nvCxnSpPr>
        <p:spPr bwMode="auto">
          <a:xfrm>
            <a:off x="5543909" y="2165119"/>
            <a:ext cx="191262" cy="51586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32" name="直接箭头连接符 131"/>
          <p:cNvCxnSpPr/>
          <p:nvPr/>
        </p:nvCxnSpPr>
        <p:spPr bwMode="auto">
          <a:xfrm flipH="1">
            <a:off x="6621403" y="2165119"/>
            <a:ext cx="759003" cy="45958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42261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
        <p:nvSpPr>
          <p:cNvPr id="2" name="标题 1"/>
          <p:cNvSpPr>
            <a:spLocks noGrp="1"/>
          </p:cNvSpPr>
          <p:nvPr>
            <p:ph type="ctrTitle" sz="quarter"/>
          </p:nvPr>
        </p:nvSpPr>
        <p:spPr/>
        <p:txBody>
          <a:bodyPr/>
          <a:lstStyle/>
          <a:p>
            <a:r>
              <a:rPr lang="en-US" altLang="zh-CN" dirty="0" err="1" smtClean="0"/>
              <a:t>FusionAccess</a:t>
            </a:r>
            <a:r>
              <a:rPr lang="zh-CN" altLang="en-US" dirty="0" smtClean="0"/>
              <a:t>桌面云业务发放</a:t>
            </a:r>
            <a:endParaRPr lang="zh-CN" altLang="en-US" dirty="0"/>
          </a:p>
        </p:txBody>
      </p:sp>
      <p:sp>
        <p:nvSpPr>
          <p:cNvPr id="3" name="文本占位符 2"/>
          <p:cNvSpPr>
            <a:spLocks noGrp="1"/>
          </p:cNvSpPr>
          <p:nvPr>
            <p:ph type="body" sz="quarter" idx="10"/>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完整复制与链接克隆区别 </a:t>
            </a:r>
            <a:r>
              <a:rPr lang="en-US" altLang="zh-CN" dirty="0" smtClean="0"/>
              <a:t>(1)</a:t>
            </a:r>
            <a:endParaRPr lang="zh-CN" altLang="en-US" dirty="0"/>
          </a:p>
        </p:txBody>
      </p:sp>
      <p:sp>
        <p:nvSpPr>
          <p:cNvPr id="6" name="文本占位符 5"/>
          <p:cNvSpPr>
            <a:spLocks noGrp="1"/>
          </p:cNvSpPr>
          <p:nvPr>
            <p:ph type="body" sz="quarter" idx="10"/>
          </p:nvPr>
        </p:nvSpPr>
        <p:spPr>
          <a:xfrm>
            <a:off x="1048047" y="1233488"/>
            <a:ext cx="10424816" cy="4680000"/>
          </a:xfrm>
        </p:spPr>
        <p:txBody>
          <a:bodyPr/>
          <a:lstStyle/>
          <a:p>
            <a:pPr>
              <a:lnSpc>
                <a:spcPct val="130000"/>
              </a:lnSpc>
              <a:buClr>
                <a:srgbClr val="808080"/>
              </a:buClr>
              <a:defRPr/>
            </a:pPr>
            <a:r>
              <a:rPr lang="zh-CN" altLang="zh-CN" dirty="0"/>
              <a:t>链接克隆桌面与</a:t>
            </a:r>
            <a:r>
              <a:rPr lang="zh-CN" altLang="zh-CN" dirty="0" smtClean="0"/>
              <a:t>完整</a:t>
            </a:r>
            <a:r>
              <a:rPr lang="zh-CN" altLang="en-US" dirty="0"/>
              <a:t>复制</a:t>
            </a:r>
            <a:r>
              <a:rPr lang="zh-CN" altLang="zh-CN" dirty="0" smtClean="0"/>
              <a:t>桌面</a:t>
            </a:r>
            <a:r>
              <a:rPr lang="zh-CN" altLang="zh-CN" dirty="0"/>
              <a:t>的区别主要在于系统盘的存储上</a:t>
            </a:r>
            <a:r>
              <a:rPr lang="zh-CN" altLang="zh-CN" dirty="0" smtClean="0"/>
              <a:t>。</a:t>
            </a:r>
            <a:endParaRPr lang="en-US" altLang="zh-CN" dirty="0" smtClean="0"/>
          </a:p>
          <a:p>
            <a:pPr lvl="1" algn="just">
              <a:defRPr/>
            </a:pPr>
            <a:r>
              <a:rPr lang="zh-CN" altLang="zh-CN" dirty="0">
                <a:latin typeface="+mn-ea"/>
                <a:cs typeface="Arial" panose="020B0604020202020204" pitchFamily="34" charset="0"/>
              </a:rPr>
              <a:t>链接克隆桌面的虚拟机共享一个相同的系统母盘，每台虚拟机对系统盘的写操作数据（如工作临时缓存数据、个性化</a:t>
            </a:r>
            <a:r>
              <a:rPr lang="zh-CN" altLang="zh-CN" dirty="0" smtClean="0">
                <a:latin typeface="+mn-ea"/>
                <a:cs typeface="Arial" panose="020B0604020202020204" pitchFamily="34" charset="0"/>
              </a:rPr>
              <a:t>配置（</a:t>
            </a:r>
            <a:r>
              <a:rPr lang="en-US" altLang="zh-CN" dirty="0" smtClean="0">
                <a:latin typeface="+mn-ea"/>
                <a:cs typeface="Arial" panose="020B0604020202020204" pitchFamily="34" charset="0"/>
              </a:rPr>
              <a:t>C:\User</a:t>
            </a:r>
            <a:r>
              <a:rPr lang="zh-CN" altLang="zh-CN" dirty="0" smtClean="0">
                <a:latin typeface="+mn-ea"/>
                <a:cs typeface="Arial" panose="020B0604020202020204" pitchFamily="34" charset="0"/>
              </a:rPr>
              <a:t>）、</a:t>
            </a:r>
            <a:r>
              <a:rPr lang="zh-CN" altLang="zh-CN" dirty="0">
                <a:latin typeface="+mn-ea"/>
                <a:cs typeface="Arial" panose="020B0604020202020204" pitchFamily="34" charset="0"/>
              </a:rPr>
              <a:t>临时</a:t>
            </a:r>
            <a:r>
              <a:rPr lang="zh-CN" altLang="zh-CN" dirty="0" smtClean="0">
                <a:latin typeface="+mn-ea"/>
                <a:cs typeface="Arial" panose="020B0604020202020204" pitchFamily="34" charset="0"/>
              </a:rPr>
              <a:t>安装的</a:t>
            </a:r>
            <a:r>
              <a:rPr lang="zh-CN" altLang="zh-CN" dirty="0">
                <a:latin typeface="+mn-ea"/>
                <a:cs typeface="Arial" panose="020B0604020202020204" pitchFamily="34" charset="0"/>
              </a:rPr>
              <a:t>个性化应用程序（</a:t>
            </a:r>
            <a:r>
              <a:rPr lang="en-US" altLang="zh-CN" dirty="0">
                <a:latin typeface="+mn-ea"/>
                <a:cs typeface="Arial" panose="020B0604020202020204" pitchFamily="34" charset="0"/>
              </a:rPr>
              <a:t>C:\Program Files</a:t>
            </a:r>
            <a:r>
              <a:rPr lang="zh-CN" altLang="zh-CN" dirty="0">
                <a:latin typeface="+mn-ea"/>
                <a:cs typeface="Arial" panose="020B0604020202020204" pitchFamily="34" charset="0"/>
              </a:rPr>
              <a:t>）等）都保存在自己的差分盘中。并且通过将母盘和差分盘组合映射为一个链接克隆盘作为虚拟机的整个系统盘（即</a:t>
            </a:r>
            <a:r>
              <a:rPr lang="en-US" altLang="zh-CN" dirty="0">
                <a:latin typeface="+mn-ea"/>
                <a:cs typeface="Arial" panose="020B0604020202020204" pitchFamily="34" charset="0"/>
              </a:rPr>
              <a:t>C</a:t>
            </a:r>
            <a:r>
              <a:rPr lang="zh-CN" altLang="zh-CN" dirty="0">
                <a:latin typeface="+mn-ea"/>
                <a:cs typeface="Arial" panose="020B0604020202020204" pitchFamily="34" charset="0"/>
              </a:rPr>
              <a:t>盘），提供给虚拟机使用。</a:t>
            </a:r>
          </a:p>
          <a:p>
            <a:pPr>
              <a:lnSpc>
                <a:spcPct val="130000"/>
              </a:lnSpc>
              <a:buClr>
                <a:srgbClr val="808080"/>
              </a:buClr>
              <a:defRPr/>
            </a:pPr>
            <a:endParaRPr lang="zh-CN" altLang="en-US" dirty="0"/>
          </a:p>
        </p:txBody>
      </p:sp>
      <p:sp>
        <p:nvSpPr>
          <p:cNvPr id="5" name="矩形 4"/>
          <p:cNvSpPr/>
          <p:nvPr/>
        </p:nvSpPr>
        <p:spPr bwMode="auto">
          <a:xfrm>
            <a:off x="1739516" y="3861048"/>
            <a:ext cx="3852428" cy="252070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 name="矩形 6"/>
          <p:cNvSpPr/>
          <p:nvPr/>
        </p:nvSpPr>
        <p:spPr bwMode="auto">
          <a:xfrm>
            <a:off x="1813826" y="4443549"/>
            <a:ext cx="1656184" cy="182302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 name="矩形 7"/>
          <p:cNvSpPr/>
          <p:nvPr/>
        </p:nvSpPr>
        <p:spPr bwMode="auto">
          <a:xfrm>
            <a:off x="1958904" y="5463543"/>
            <a:ext cx="394982"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sp>
        <p:nvSpPr>
          <p:cNvPr id="9" name="矩形 8"/>
          <p:cNvSpPr/>
          <p:nvPr/>
        </p:nvSpPr>
        <p:spPr bwMode="auto">
          <a:xfrm>
            <a:off x="2457433" y="5458073"/>
            <a:ext cx="403437"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ea typeface="宋体" pitchFamily="2" charset="-122"/>
            </a:endParaRPr>
          </a:p>
        </p:txBody>
      </p:sp>
      <p:sp>
        <p:nvSpPr>
          <p:cNvPr id="10" name="矩形 9"/>
          <p:cNvSpPr/>
          <p:nvPr/>
        </p:nvSpPr>
        <p:spPr bwMode="auto">
          <a:xfrm>
            <a:off x="2977644" y="5463543"/>
            <a:ext cx="403437"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lt1"/>
              </a:solidFill>
              <a:latin typeface="+mn-lt"/>
              <a:ea typeface="宋体" pitchFamily="2" charset="-122"/>
            </a:endParaRPr>
          </a:p>
        </p:txBody>
      </p:sp>
      <p:sp>
        <p:nvSpPr>
          <p:cNvPr id="11" name="文本框 10"/>
          <p:cNvSpPr txBox="1"/>
          <p:nvPr/>
        </p:nvSpPr>
        <p:spPr bwMode="auto">
          <a:xfrm>
            <a:off x="1899778" y="5737631"/>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CPU</a:t>
            </a:r>
            <a:endParaRPr lang="zh-CN" altLang="en-US" sz="1200" dirty="0" smtClean="0">
              <a:latin typeface="微软雅黑" panose="020B0503020204020204" pitchFamily="34" charset="-122"/>
              <a:ea typeface="微软雅黑" panose="020B0503020204020204" pitchFamily="34" charset="-122"/>
            </a:endParaRPr>
          </a:p>
        </p:txBody>
      </p:sp>
      <p:sp>
        <p:nvSpPr>
          <p:cNvPr id="12" name="文本框 11"/>
          <p:cNvSpPr txBox="1"/>
          <p:nvPr/>
        </p:nvSpPr>
        <p:spPr bwMode="auto">
          <a:xfrm>
            <a:off x="2424944" y="5737631"/>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内存</a:t>
            </a:r>
            <a:endParaRPr lang="zh-CN" altLang="en-US" sz="1200" dirty="0" smtClean="0">
              <a:latin typeface="微软雅黑" panose="020B0503020204020204" pitchFamily="34" charset="-122"/>
              <a:ea typeface="微软雅黑" panose="020B0503020204020204" pitchFamily="34" charset="-122"/>
            </a:endParaRPr>
          </a:p>
        </p:txBody>
      </p:sp>
      <p:sp>
        <p:nvSpPr>
          <p:cNvPr id="13" name="文本框 12"/>
          <p:cNvSpPr txBox="1"/>
          <p:nvPr/>
        </p:nvSpPr>
        <p:spPr bwMode="auto">
          <a:xfrm>
            <a:off x="2976957" y="5757228"/>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磁盘</a:t>
            </a:r>
            <a:endParaRPr lang="zh-CN" altLang="en-US" sz="1200" dirty="0" smtClean="0">
              <a:latin typeface="微软雅黑" panose="020B0503020204020204" pitchFamily="34" charset="-122"/>
              <a:ea typeface="微软雅黑" panose="020B0503020204020204" pitchFamily="34" charset="-122"/>
            </a:endParaRPr>
          </a:p>
        </p:txBody>
      </p:sp>
      <p:sp>
        <p:nvSpPr>
          <p:cNvPr id="14" name="矩形 13"/>
          <p:cNvSpPr/>
          <p:nvPr/>
        </p:nvSpPr>
        <p:spPr bwMode="auto">
          <a:xfrm>
            <a:off x="3822657" y="4443549"/>
            <a:ext cx="1656184" cy="182302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9" name="矩形 18"/>
          <p:cNvSpPr/>
          <p:nvPr/>
        </p:nvSpPr>
        <p:spPr bwMode="auto">
          <a:xfrm>
            <a:off x="3933938" y="5431336"/>
            <a:ext cx="394982"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dirty="0">
              <a:solidFill>
                <a:schemeClr val="lt1"/>
              </a:solidFill>
              <a:latin typeface="+mn-lt"/>
              <a:ea typeface="宋体" pitchFamily="2" charset="-122"/>
            </a:endParaRPr>
          </a:p>
        </p:txBody>
      </p:sp>
      <p:sp>
        <p:nvSpPr>
          <p:cNvPr id="20" name="矩形 19"/>
          <p:cNvSpPr/>
          <p:nvPr/>
        </p:nvSpPr>
        <p:spPr bwMode="auto">
          <a:xfrm>
            <a:off x="4479848" y="5431336"/>
            <a:ext cx="403437"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lt1"/>
              </a:solidFill>
              <a:latin typeface="+mn-lt"/>
              <a:ea typeface="宋体" pitchFamily="2" charset="-122"/>
            </a:endParaRPr>
          </a:p>
        </p:txBody>
      </p:sp>
      <p:sp>
        <p:nvSpPr>
          <p:cNvPr id="21" name="矩形 20"/>
          <p:cNvSpPr/>
          <p:nvPr/>
        </p:nvSpPr>
        <p:spPr bwMode="auto">
          <a:xfrm>
            <a:off x="4986449" y="5431336"/>
            <a:ext cx="403437"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lt1"/>
              </a:solidFill>
              <a:latin typeface="+mn-lt"/>
              <a:ea typeface="宋体" pitchFamily="2" charset="-122"/>
            </a:endParaRPr>
          </a:p>
        </p:txBody>
      </p:sp>
      <p:sp>
        <p:nvSpPr>
          <p:cNvPr id="22" name="文本框 21"/>
          <p:cNvSpPr txBox="1"/>
          <p:nvPr/>
        </p:nvSpPr>
        <p:spPr bwMode="auto">
          <a:xfrm>
            <a:off x="3874812" y="5705424"/>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CPU</a:t>
            </a:r>
            <a:endParaRPr lang="zh-CN" altLang="en-US" sz="1200" dirty="0" smtClean="0">
              <a:latin typeface="微软雅黑" panose="020B0503020204020204" pitchFamily="34" charset="-122"/>
              <a:ea typeface="微软雅黑" panose="020B0503020204020204" pitchFamily="34" charset="-122"/>
            </a:endParaRPr>
          </a:p>
        </p:txBody>
      </p:sp>
      <p:sp>
        <p:nvSpPr>
          <p:cNvPr id="23" name="文本框 22"/>
          <p:cNvSpPr txBox="1"/>
          <p:nvPr/>
        </p:nvSpPr>
        <p:spPr bwMode="auto">
          <a:xfrm>
            <a:off x="4452508" y="5705424"/>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内存</a:t>
            </a:r>
            <a:endParaRPr lang="zh-CN" altLang="en-US" sz="1200" dirty="0" smtClean="0">
              <a:latin typeface="微软雅黑" panose="020B0503020204020204" pitchFamily="34" charset="-122"/>
              <a:ea typeface="微软雅黑" panose="020B0503020204020204" pitchFamily="34" charset="-122"/>
            </a:endParaRPr>
          </a:p>
        </p:txBody>
      </p:sp>
      <p:sp>
        <p:nvSpPr>
          <p:cNvPr id="24" name="文本框 23"/>
          <p:cNvSpPr txBox="1"/>
          <p:nvPr/>
        </p:nvSpPr>
        <p:spPr bwMode="auto">
          <a:xfrm>
            <a:off x="4951991" y="5725021"/>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磁盘</a:t>
            </a:r>
            <a:endParaRPr lang="zh-CN" altLang="en-US" sz="1200" dirty="0" smtClean="0">
              <a:latin typeface="微软雅黑" panose="020B0503020204020204" pitchFamily="34" charset="-122"/>
              <a:ea typeface="微软雅黑" panose="020B0503020204020204" pitchFamily="34" charset="-122"/>
            </a:endParaRPr>
          </a:p>
        </p:txBody>
      </p:sp>
      <p:sp>
        <p:nvSpPr>
          <p:cNvPr id="25" name="上弧形箭头 24"/>
          <p:cNvSpPr/>
          <p:nvPr/>
        </p:nvSpPr>
        <p:spPr bwMode="auto">
          <a:xfrm>
            <a:off x="2793447" y="3927198"/>
            <a:ext cx="1659061" cy="516351"/>
          </a:xfrm>
          <a:prstGeom prst="curved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6" name="文本框 25"/>
          <p:cNvSpPr txBox="1"/>
          <p:nvPr/>
        </p:nvSpPr>
        <p:spPr bwMode="auto">
          <a:xfrm>
            <a:off x="3381789" y="4055648"/>
            <a:ext cx="567881"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a:latin typeface="微软雅黑" panose="020B0503020204020204" pitchFamily="34" charset="-122"/>
                <a:ea typeface="微软雅黑" panose="020B0503020204020204" pitchFamily="34" charset="-122"/>
              </a:rPr>
              <a:t>复制</a:t>
            </a:r>
            <a:endParaRPr lang="zh-CN" altLang="en-US" sz="1400" dirty="0" smtClean="0">
              <a:latin typeface="微软雅黑" panose="020B0503020204020204" pitchFamily="34" charset="-122"/>
              <a:ea typeface="微软雅黑" panose="020B0503020204020204" pitchFamily="34" charset="-122"/>
            </a:endParaRPr>
          </a:p>
        </p:txBody>
      </p:sp>
      <p:sp>
        <p:nvSpPr>
          <p:cNvPr id="28" name="文本框 27"/>
          <p:cNvSpPr txBox="1"/>
          <p:nvPr/>
        </p:nvSpPr>
        <p:spPr bwMode="auto">
          <a:xfrm>
            <a:off x="2200629" y="4527347"/>
            <a:ext cx="141524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a:latin typeface="微软雅黑" panose="020B0503020204020204" pitchFamily="34" charset="-122"/>
                <a:ea typeface="微软雅黑" panose="020B0503020204020204" pitchFamily="34" charset="-122"/>
              </a:rPr>
              <a:t>源虚拟机</a:t>
            </a:r>
            <a:endParaRPr lang="zh-CN" altLang="en-US" sz="1400" dirty="0" smtClean="0">
              <a:latin typeface="微软雅黑" panose="020B0503020204020204" pitchFamily="34" charset="-122"/>
              <a:ea typeface="微软雅黑" panose="020B0503020204020204" pitchFamily="34" charset="-122"/>
            </a:endParaRPr>
          </a:p>
        </p:txBody>
      </p:sp>
      <p:sp>
        <p:nvSpPr>
          <p:cNvPr id="29" name="文本框 28"/>
          <p:cNvSpPr txBox="1"/>
          <p:nvPr/>
        </p:nvSpPr>
        <p:spPr bwMode="auto">
          <a:xfrm>
            <a:off x="4063597" y="4509222"/>
            <a:ext cx="141524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latin typeface="微软雅黑" panose="020B0503020204020204" pitchFamily="34" charset="-122"/>
                <a:ea typeface="微软雅黑" panose="020B0503020204020204" pitchFamily="34" charset="-122"/>
              </a:rPr>
              <a:t>目标虚拟机</a:t>
            </a:r>
          </a:p>
        </p:txBody>
      </p:sp>
      <p:sp>
        <p:nvSpPr>
          <p:cNvPr id="30" name="文本框 29"/>
          <p:cNvSpPr txBox="1"/>
          <p:nvPr/>
        </p:nvSpPr>
        <p:spPr bwMode="auto">
          <a:xfrm>
            <a:off x="3135760" y="3564286"/>
            <a:ext cx="147810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b="1" dirty="0" smtClean="0">
                <a:latin typeface="微软雅黑" panose="020B0503020204020204" pitchFamily="34" charset="-122"/>
                <a:ea typeface="微软雅黑" panose="020B0503020204020204" pitchFamily="34" charset="-122"/>
              </a:rPr>
              <a:t>完整复制</a:t>
            </a:r>
          </a:p>
        </p:txBody>
      </p:sp>
      <p:sp>
        <p:nvSpPr>
          <p:cNvPr id="31" name="矩形 30"/>
          <p:cNvSpPr/>
          <p:nvPr/>
        </p:nvSpPr>
        <p:spPr bwMode="auto">
          <a:xfrm>
            <a:off x="6475095" y="3887785"/>
            <a:ext cx="3852428" cy="252070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2" name="矩形 31"/>
          <p:cNvSpPr/>
          <p:nvPr/>
        </p:nvSpPr>
        <p:spPr bwMode="auto">
          <a:xfrm>
            <a:off x="6549405" y="4470286"/>
            <a:ext cx="1656184" cy="182302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3" name="矩形 32"/>
          <p:cNvSpPr/>
          <p:nvPr/>
        </p:nvSpPr>
        <p:spPr bwMode="auto">
          <a:xfrm>
            <a:off x="6629861" y="5490280"/>
            <a:ext cx="394982"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FrutigerNext LT Regular" pitchFamily="34" charset="0"/>
              <a:ea typeface="宋体" pitchFamily="2" charset="-122"/>
            </a:endParaRPr>
          </a:p>
        </p:txBody>
      </p:sp>
      <p:sp>
        <p:nvSpPr>
          <p:cNvPr id="34" name="矩形 33"/>
          <p:cNvSpPr/>
          <p:nvPr/>
        </p:nvSpPr>
        <p:spPr bwMode="auto">
          <a:xfrm>
            <a:off x="7175771" y="5490280"/>
            <a:ext cx="403437"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ea typeface="宋体" pitchFamily="2" charset="-122"/>
            </a:endParaRPr>
          </a:p>
        </p:txBody>
      </p:sp>
      <p:sp>
        <p:nvSpPr>
          <p:cNvPr id="35" name="矩形 34"/>
          <p:cNvSpPr/>
          <p:nvPr/>
        </p:nvSpPr>
        <p:spPr bwMode="auto">
          <a:xfrm>
            <a:off x="7700461" y="5490280"/>
            <a:ext cx="403437"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lt1"/>
              </a:solidFill>
              <a:latin typeface="+mn-lt"/>
              <a:ea typeface="宋体" pitchFamily="2" charset="-122"/>
            </a:endParaRPr>
          </a:p>
        </p:txBody>
      </p:sp>
      <p:sp>
        <p:nvSpPr>
          <p:cNvPr id="36" name="文本框 35"/>
          <p:cNvSpPr txBox="1"/>
          <p:nvPr/>
        </p:nvSpPr>
        <p:spPr bwMode="auto">
          <a:xfrm>
            <a:off x="6635357" y="5764368"/>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CPU</a:t>
            </a:r>
            <a:endParaRPr lang="zh-CN" altLang="en-US" sz="1200" dirty="0" smtClean="0">
              <a:latin typeface="微软雅黑" panose="020B0503020204020204" pitchFamily="34" charset="-122"/>
              <a:ea typeface="微软雅黑" panose="020B0503020204020204" pitchFamily="34" charset="-122"/>
            </a:endParaRPr>
          </a:p>
        </p:txBody>
      </p:sp>
      <p:sp>
        <p:nvSpPr>
          <p:cNvPr id="37" name="文本框 36"/>
          <p:cNvSpPr txBox="1"/>
          <p:nvPr/>
        </p:nvSpPr>
        <p:spPr bwMode="auto">
          <a:xfrm>
            <a:off x="7149550" y="5764368"/>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内存</a:t>
            </a:r>
            <a:endParaRPr lang="zh-CN" altLang="en-US" sz="1200" dirty="0" smtClean="0">
              <a:latin typeface="微软雅黑" panose="020B0503020204020204" pitchFamily="34" charset="-122"/>
              <a:ea typeface="微软雅黑" panose="020B0503020204020204" pitchFamily="34" charset="-122"/>
            </a:endParaRPr>
          </a:p>
        </p:txBody>
      </p:sp>
      <p:sp>
        <p:nvSpPr>
          <p:cNvPr id="38" name="文本框 37"/>
          <p:cNvSpPr txBox="1"/>
          <p:nvPr/>
        </p:nvSpPr>
        <p:spPr bwMode="auto">
          <a:xfrm>
            <a:off x="7680337" y="5785269"/>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磁盘</a:t>
            </a:r>
            <a:endParaRPr lang="zh-CN" altLang="en-US" sz="1200" dirty="0" smtClean="0">
              <a:latin typeface="微软雅黑" panose="020B0503020204020204" pitchFamily="34" charset="-122"/>
              <a:ea typeface="微软雅黑" panose="020B0503020204020204" pitchFamily="34" charset="-122"/>
            </a:endParaRPr>
          </a:p>
        </p:txBody>
      </p:sp>
      <p:sp>
        <p:nvSpPr>
          <p:cNvPr id="39" name="矩形 38"/>
          <p:cNvSpPr/>
          <p:nvPr/>
        </p:nvSpPr>
        <p:spPr bwMode="auto">
          <a:xfrm>
            <a:off x="8558236" y="4470286"/>
            <a:ext cx="1656184" cy="182302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0" name="矩形 39"/>
          <p:cNvSpPr/>
          <p:nvPr/>
        </p:nvSpPr>
        <p:spPr bwMode="auto">
          <a:xfrm>
            <a:off x="8669517" y="5458073"/>
            <a:ext cx="394982"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dirty="0">
              <a:solidFill>
                <a:schemeClr val="lt1"/>
              </a:solidFill>
              <a:latin typeface="+mn-lt"/>
              <a:ea typeface="宋体" pitchFamily="2" charset="-122"/>
            </a:endParaRPr>
          </a:p>
        </p:txBody>
      </p:sp>
      <p:sp>
        <p:nvSpPr>
          <p:cNvPr id="41" name="矩形 40"/>
          <p:cNvSpPr/>
          <p:nvPr/>
        </p:nvSpPr>
        <p:spPr bwMode="auto">
          <a:xfrm>
            <a:off x="9215427" y="5458073"/>
            <a:ext cx="403437"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lt1"/>
              </a:solidFill>
              <a:latin typeface="+mn-lt"/>
              <a:ea typeface="宋体" pitchFamily="2" charset="-122"/>
            </a:endParaRPr>
          </a:p>
        </p:txBody>
      </p:sp>
      <p:sp>
        <p:nvSpPr>
          <p:cNvPr id="42" name="矩形 41"/>
          <p:cNvSpPr/>
          <p:nvPr/>
        </p:nvSpPr>
        <p:spPr bwMode="auto">
          <a:xfrm>
            <a:off x="9722028" y="5458073"/>
            <a:ext cx="403437" cy="6840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lt1"/>
              </a:solidFill>
              <a:latin typeface="+mn-lt"/>
              <a:ea typeface="宋体" pitchFamily="2" charset="-122"/>
            </a:endParaRPr>
          </a:p>
        </p:txBody>
      </p:sp>
      <p:sp>
        <p:nvSpPr>
          <p:cNvPr id="43" name="文本框 42"/>
          <p:cNvSpPr txBox="1"/>
          <p:nvPr/>
        </p:nvSpPr>
        <p:spPr bwMode="auto">
          <a:xfrm>
            <a:off x="8610391" y="5732161"/>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微软雅黑" panose="020B0503020204020204" pitchFamily="34" charset="-122"/>
                <a:ea typeface="微软雅黑" panose="020B0503020204020204" pitchFamily="34" charset="-122"/>
              </a:rPr>
              <a:t>CPU</a:t>
            </a:r>
            <a:endParaRPr lang="zh-CN" altLang="en-US" sz="1200" dirty="0" smtClean="0">
              <a:latin typeface="微软雅黑" panose="020B0503020204020204" pitchFamily="34" charset="-122"/>
              <a:ea typeface="微软雅黑" panose="020B0503020204020204" pitchFamily="34" charset="-122"/>
            </a:endParaRPr>
          </a:p>
        </p:txBody>
      </p:sp>
      <p:sp>
        <p:nvSpPr>
          <p:cNvPr id="44" name="文本框 43"/>
          <p:cNvSpPr txBox="1"/>
          <p:nvPr/>
        </p:nvSpPr>
        <p:spPr bwMode="auto">
          <a:xfrm>
            <a:off x="9188087" y="5732161"/>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内存</a:t>
            </a:r>
            <a:endParaRPr lang="zh-CN" altLang="en-US" sz="1200" dirty="0" smtClean="0">
              <a:latin typeface="微软雅黑" panose="020B0503020204020204" pitchFamily="34" charset="-122"/>
              <a:ea typeface="微软雅黑" panose="020B0503020204020204" pitchFamily="34" charset="-122"/>
            </a:endParaRPr>
          </a:p>
        </p:txBody>
      </p:sp>
      <p:sp>
        <p:nvSpPr>
          <p:cNvPr id="45" name="文本框 44"/>
          <p:cNvSpPr txBox="1"/>
          <p:nvPr/>
        </p:nvSpPr>
        <p:spPr bwMode="auto">
          <a:xfrm>
            <a:off x="9687570" y="5751758"/>
            <a:ext cx="56788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磁盘</a:t>
            </a:r>
            <a:endParaRPr lang="zh-CN" altLang="en-US" sz="1200" dirty="0" smtClean="0">
              <a:latin typeface="微软雅黑" panose="020B0503020204020204" pitchFamily="34" charset="-122"/>
              <a:ea typeface="微软雅黑" panose="020B0503020204020204" pitchFamily="34" charset="-122"/>
            </a:endParaRPr>
          </a:p>
        </p:txBody>
      </p:sp>
      <p:sp>
        <p:nvSpPr>
          <p:cNvPr id="46" name="上弧形箭头 45"/>
          <p:cNvSpPr/>
          <p:nvPr/>
        </p:nvSpPr>
        <p:spPr bwMode="auto">
          <a:xfrm>
            <a:off x="7529026" y="3953935"/>
            <a:ext cx="1659061" cy="516351"/>
          </a:xfrm>
          <a:prstGeom prst="curved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7" name="文本框 46"/>
          <p:cNvSpPr txBox="1"/>
          <p:nvPr/>
        </p:nvSpPr>
        <p:spPr bwMode="auto">
          <a:xfrm>
            <a:off x="8117368" y="4082385"/>
            <a:ext cx="567881"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a:latin typeface="微软雅黑" panose="020B0503020204020204" pitchFamily="34" charset="-122"/>
                <a:ea typeface="微软雅黑" panose="020B0503020204020204" pitchFamily="34" charset="-122"/>
              </a:rPr>
              <a:t>克隆</a:t>
            </a:r>
            <a:endParaRPr lang="zh-CN" altLang="en-US" sz="1400" dirty="0" smtClean="0">
              <a:latin typeface="微软雅黑" panose="020B0503020204020204" pitchFamily="34" charset="-122"/>
              <a:ea typeface="微软雅黑" panose="020B0503020204020204" pitchFamily="34" charset="-122"/>
            </a:endParaRPr>
          </a:p>
        </p:txBody>
      </p:sp>
      <p:sp>
        <p:nvSpPr>
          <p:cNvPr id="48" name="文本框 47"/>
          <p:cNvSpPr txBox="1"/>
          <p:nvPr/>
        </p:nvSpPr>
        <p:spPr bwMode="auto">
          <a:xfrm>
            <a:off x="6936208" y="4554084"/>
            <a:ext cx="141524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a:latin typeface="微软雅黑" panose="020B0503020204020204" pitchFamily="34" charset="-122"/>
                <a:ea typeface="微软雅黑" panose="020B0503020204020204" pitchFamily="34" charset="-122"/>
              </a:rPr>
              <a:t>源虚拟机</a:t>
            </a:r>
            <a:endParaRPr lang="zh-CN" altLang="en-US" sz="1400" dirty="0" smtClean="0">
              <a:latin typeface="微软雅黑" panose="020B0503020204020204" pitchFamily="34" charset="-122"/>
              <a:ea typeface="微软雅黑" panose="020B0503020204020204" pitchFamily="34" charset="-122"/>
            </a:endParaRPr>
          </a:p>
        </p:txBody>
      </p:sp>
      <p:sp>
        <p:nvSpPr>
          <p:cNvPr id="49" name="文本框 48"/>
          <p:cNvSpPr txBox="1"/>
          <p:nvPr/>
        </p:nvSpPr>
        <p:spPr bwMode="auto">
          <a:xfrm>
            <a:off x="8799176" y="4535959"/>
            <a:ext cx="141524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latin typeface="微软雅黑" panose="020B0503020204020204" pitchFamily="34" charset="-122"/>
                <a:ea typeface="微软雅黑" panose="020B0503020204020204" pitchFamily="34" charset="-122"/>
              </a:rPr>
              <a:t>目标虚拟机</a:t>
            </a:r>
          </a:p>
        </p:txBody>
      </p:sp>
      <p:sp>
        <p:nvSpPr>
          <p:cNvPr id="50" name="文本框 49"/>
          <p:cNvSpPr txBox="1"/>
          <p:nvPr/>
        </p:nvSpPr>
        <p:spPr bwMode="auto">
          <a:xfrm>
            <a:off x="7871339" y="3591023"/>
            <a:ext cx="147810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b="1" dirty="0" smtClean="0">
                <a:latin typeface="微软雅黑" panose="020B0503020204020204" pitchFamily="34" charset="-122"/>
                <a:ea typeface="微软雅黑" panose="020B0503020204020204" pitchFamily="34" charset="-122"/>
              </a:rPr>
              <a:t>链接克隆</a:t>
            </a:r>
          </a:p>
        </p:txBody>
      </p:sp>
      <p:sp>
        <p:nvSpPr>
          <p:cNvPr id="51" name="上弧形箭头 50"/>
          <p:cNvSpPr/>
          <p:nvPr/>
        </p:nvSpPr>
        <p:spPr bwMode="auto">
          <a:xfrm>
            <a:off x="7829794" y="4931271"/>
            <a:ext cx="2295671" cy="516351"/>
          </a:xfrm>
          <a:prstGeom prst="curvedDownArrow">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2" name="文本框 51"/>
          <p:cNvSpPr txBox="1"/>
          <p:nvPr/>
        </p:nvSpPr>
        <p:spPr bwMode="auto">
          <a:xfrm>
            <a:off x="8620206" y="4959895"/>
            <a:ext cx="567881"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a:latin typeface="微软雅黑" panose="020B0503020204020204" pitchFamily="34" charset="-122"/>
                <a:ea typeface="微软雅黑" panose="020B0503020204020204" pitchFamily="34" charset="-122"/>
              </a:rPr>
              <a:t>共享</a:t>
            </a:r>
            <a:endParaRPr lang="zh-CN" altLang="en-US" sz="1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6670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完整复制与链接克隆</a:t>
            </a:r>
            <a:r>
              <a:rPr lang="zh-CN" altLang="en-US" dirty="0" smtClean="0"/>
              <a:t>区别 </a:t>
            </a:r>
            <a:r>
              <a:rPr lang="en-US" altLang="zh-CN" dirty="0" smtClean="0"/>
              <a:t>(2)</a:t>
            </a:r>
            <a:endParaRPr lang="zh-CN" altLang="en-US" dirty="0"/>
          </a:p>
        </p:txBody>
      </p:sp>
      <p:grpSp>
        <p:nvGrpSpPr>
          <p:cNvPr id="4" name="组合 86"/>
          <p:cNvGrpSpPr/>
          <p:nvPr/>
        </p:nvGrpSpPr>
        <p:grpSpPr>
          <a:xfrm>
            <a:off x="7140116" y="1250330"/>
            <a:ext cx="3836690" cy="5148263"/>
            <a:chOff x="3267817" y="861387"/>
            <a:chExt cx="3152614" cy="4295402"/>
          </a:xfrm>
        </p:grpSpPr>
        <p:sp>
          <p:nvSpPr>
            <p:cNvPr id="5" name="圆角矩形 4"/>
            <p:cNvSpPr/>
            <p:nvPr/>
          </p:nvSpPr>
          <p:spPr bwMode="auto">
            <a:xfrm>
              <a:off x="3386001" y="2889255"/>
              <a:ext cx="2996071" cy="2203737"/>
            </a:xfrm>
            <a:prstGeom prst="roundRect">
              <a:avLst/>
            </a:prstGeom>
            <a:solidFill>
              <a:sysClr val="window" lastClr="FFFFFF">
                <a:lumMod val="85000"/>
              </a:sysClr>
            </a:solidFill>
            <a:ln w="9525" cap="flat" cmpd="sng" algn="ctr">
              <a:solidFill>
                <a:sysClr val="window" lastClr="FFFFFF">
                  <a:lumMod val="50000"/>
                </a:sysClr>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lvl="0" indent="0" algn="l" defTabSz="801688"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sysClr val="window" lastClr="FFFFFF"/>
                </a:solidFill>
                <a:effectLst/>
                <a:uLnTx/>
                <a:uFillTx/>
                <a:latin typeface="华文细黑" pitchFamily="2" charset="-122"/>
                <a:ea typeface="华文细黑" pitchFamily="2" charset="-122"/>
              </a:endParaRPr>
            </a:p>
          </p:txBody>
        </p:sp>
        <p:sp>
          <p:nvSpPr>
            <p:cNvPr id="6" name="圆角矩形 5"/>
            <p:cNvSpPr/>
            <p:nvPr/>
          </p:nvSpPr>
          <p:spPr bwMode="auto">
            <a:xfrm>
              <a:off x="3386001" y="896030"/>
              <a:ext cx="2989038" cy="1663353"/>
            </a:xfrm>
            <a:prstGeom prst="roundRect">
              <a:avLst/>
            </a:prstGeom>
            <a:solidFill>
              <a:sysClr val="window" lastClr="FFFFFF">
                <a:lumMod val="85000"/>
              </a:sysClr>
            </a:solidFill>
            <a:ln w="25400" cap="flat" cmpd="sng" algn="ctr">
              <a:solidFill>
                <a:sysClr val="window" lastClr="FFFFFF">
                  <a:lumMod val="50000"/>
                </a:sys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endParaRPr>
            </a:p>
          </p:txBody>
        </p:sp>
        <p:sp>
          <p:nvSpPr>
            <p:cNvPr id="7" name="圆角矩形 6"/>
            <p:cNvSpPr/>
            <p:nvPr/>
          </p:nvSpPr>
          <p:spPr bwMode="auto">
            <a:xfrm>
              <a:off x="3267817" y="861387"/>
              <a:ext cx="3152614" cy="4295402"/>
            </a:xfrm>
            <a:prstGeom prst="roundRect">
              <a:avLst>
                <a:gd name="adj" fmla="val 3637"/>
              </a:avLst>
            </a:prstGeom>
            <a:noFill/>
            <a:ln w="9525" cap="flat" cmpd="sng" algn="ctr">
              <a:solidFill>
                <a:srgbClr val="C0504D"/>
              </a:solidFill>
              <a:prstDash val="solid"/>
              <a:round/>
              <a:headEnd type="none" w="med" len="med"/>
              <a:tailEnd type="none" w="med" len="med"/>
            </a:ln>
            <a:effectLst>
              <a:outerShdw blurRad="50800" dist="38100" algn="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lvl="0" indent="0" algn="l" defTabSz="801688"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sysClr val="window" lastClr="FFFFFF"/>
                </a:solidFill>
                <a:effectLst/>
                <a:uLnTx/>
                <a:uFillTx/>
                <a:latin typeface="华文细黑" pitchFamily="2" charset="-122"/>
                <a:ea typeface="华文细黑" pitchFamily="2" charset="-122"/>
              </a:endParaRPr>
            </a:p>
          </p:txBody>
        </p:sp>
        <p:pic>
          <p:nvPicPr>
            <p:cNvPr id="8" name="Picture 2355" descr="图片221"/>
            <p:cNvPicPr>
              <a:picLocks noChangeAspect="1" noChangeArrowheads="1"/>
            </p:cNvPicPr>
            <p:nvPr/>
          </p:nvPicPr>
          <p:blipFill>
            <a:blip r:embed="rId3" cstate="print"/>
            <a:srcRect/>
            <a:stretch>
              <a:fillRect/>
            </a:stretch>
          </p:blipFill>
          <p:spPr bwMode="auto">
            <a:xfrm>
              <a:off x="3709804" y="2020231"/>
              <a:ext cx="650014" cy="419700"/>
            </a:xfrm>
            <a:prstGeom prst="rect">
              <a:avLst/>
            </a:prstGeom>
            <a:noFill/>
          </p:spPr>
        </p:pic>
        <p:pic>
          <p:nvPicPr>
            <p:cNvPr id="9" name="Picture 2355" descr="图片221"/>
            <p:cNvPicPr>
              <a:picLocks noChangeAspect="1" noChangeArrowheads="1"/>
            </p:cNvPicPr>
            <p:nvPr/>
          </p:nvPicPr>
          <p:blipFill>
            <a:blip r:embed="rId3" cstate="print"/>
            <a:srcRect/>
            <a:stretch>
              <a:fillRect/>
            </a:stretch>
          </p:blipFill>
          <p:spPr bwMode="auto">
            <a:xfrm>
              <a:off x="5307111" y="2009125"/>
              <a:ext cx="641772" cy="419700"/>
            </a:xfrm>
            <a:prstGeom prst="rect">
              <a:avLst/>
            </a:prstGeom>
            <a:noFill/>
          </p:spPr>
        </p:pic>
        <p:sp>
          <p:nvSpPr>
            <p:cNvPr id="10" name="圆角矩形 9"/>
            <p:cNvSpPr/>
            <p:nvPr/>
          </p:nvSpPr>
          <p:spPr>
            <a:xfrm>
              <a:off x="3622191" y="2636299"/>
              <a:ext cx="2486400" cy="17604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lumMod val="95000"/>
                      <a:lumOff val="5000"/>
                    </a:sysClr>
                  </a:solidFill>
                  <a:effectLst/>
                  <a:uLnTx/>
                  <a:uFillTx/>
                  <a:latin typeface="+mn-ea"/>
                  <a:ea typeface="+mn-ea"/>
                </a:rPr>
                <a:t>NAS</a:t>
              </a:r>
              <a:r>
                <a:rPr kumimoji="0" lang="zh-CN" altLang="en-US" sz="1400" b="0" i="0" u="none" strike="noStrike" kern="0" cap="none" spc="0" normalizeH="0" baseline="0" noProof="0" dirty="0" smtClean="0">
                  <a:ln>
                    <a:noFill/>
                  </a:ln>
                  <a:solidFill>
                    <a:sysClr val="windowText" lastClr="000000">
                      <a:lumMod val="95000"/>
                      <a:lumOff val="5000"/>
                    </a:sysClr>
                  </a:solidFill>
                  <a:effectLst/>
                  <a:uLnTx/>
                  <a:uFillTx/>
                  <a:latin typeface="+mn-ea"/>
                  <a:ea typeface="+mn-ea"/>
                </a:rPr>
                <a:t>或</a:t>
              </a:r>
              <a:r>
                <a:rPr kumimoji="0" lang="en-US" altLang="zh-CN" sz="1400" b="0" i="0" u="none" strike="noStrike" kern="0" cap="none" spc="0" normalizeH="0" baseline="0" noProof="0" dirty="0" smtClean="0">
                  <a:ln>
                    <a:noFill/>
                  </a:ln>
                  <a:solidFill>
                    <a:sysClr val="windowText" lastClr="000000">
                      <a:lumMod val="95000"/>
                      <a:lumOff val="5000"/>
                    </a:sysClr>
                  </a:solidFill>
                  <a:effectLst/>
                  <a:uLnTx/>
                  <a:uFillTx/>
                  <a:latin typeface="+mn-ea"/>
                  <a:ea typeface="+mn-ea"/>
                </a:rPr>
                <a:t>SAN</a:t>
              </a:r>
              <a:endParaRPr kumimoji="0" lang="zh-CN" altLang="en-US" sz="1400" b="0" i="0" u="none" strike="noStrike" kern="0" cap="none" spc="0" normalizeH="0" baseline="0" noProof="0" dirty="0">
                <a:ln>
                  <a:noFill/>
                </a:ln>
                <a:solidFill>
                  <a:sysClr val="windowText" lastClr="000000">
                    <a:lumMod val="95000"/>
                    <a:lumOff val="5000"/>
                  </a:sysClr>
                </a:solidFill>
                <a:effectLst/>
                <a:uLnTx/>
                <a:uFillTx/>
                <a:latin typeface="+mn-ea"/>
                <a:ea typeface="+mn-ea"/>
              </a:endParaRPr>
            </a:p>
          </p:txBody>
        </p:sp>
        <p:sp>
          <p:nvSpPr>
            <p:cNvPr id="11" name="Isosceles Triangle 89"/>
            <p:cNvSpPr>
              <a:spLocks noChangeArrowheads="1"/>
            </p:cNvSpPr>
            <p:nvPr/>
          </p:nvSpPr>
          <p:spPr bwMode="auto">
            <a:xfrm rot="10800000">
              <a:off x="3575855" y="1859281"/>
              <a:ext cx="2495952" cy="266420"/>
            </a:xfrm>
            <a:prstGeom prst="triangle">
              <a:avLst>
                <a:gd name="adj" fmla="val 49426"/>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noFill/>
              <a:prstDash val="solid"/>
              <a:headEnd type="none" w="med" len="med"/>
              <a:tailEnd type="none" w="med" len="med"/>
            </a:ln>
            <a:effectLst/>
          </p:spPr>
          <p:txBody>
            <a:bodyPr vert="horz" anchor="ctr" anchorCtr="0">
              <a:normAutofit fontScale="47500" lnSpcReduction="20000"/>
              <a:scene3d>
                <a:camera prst="orthographicFront">
                  <a:rot lat="0" lon="10800000" rev="0"/>
                </a:camera>
                <a:lightRig rig="threePt" dir="t"/>
              </a:scene3d>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a:ln>
                  <a:noFill/>
                </a:ln>
                <a:solidFill>
                  <a:srgbClr val="FFFFFF"/>
                </a:solidFill>
                <a:effectLst/>
                <a:uLnTx/>
                <a:uFillTx/>
                <a:latin typeface="华文细黑" pitchFamily="2" charset="-122"/>
                <a:ea typeface="华文细黑" pitchFamily="2" charset="-122"/>
                <a:cs typeface="Arial" pitchFamily="34" charset="0"/>
              </a:endParaRPr>
            </a:p>
          </p:txBody>
        </p:sp>
        <p:sp>
          <p:nvSpPr>
            <p:cNvPr id="12" name="AutoShape 23"/>
            <p:cNvSpPr>
              <a:spLocks noChangeArrowheads="1"/>
            </p:cNvSpPr>
            <p:nvPr/>
          </p:nvSpPr>
          <p:spPr bwMode="auto">
            <a:xfrm>
              <a:off x="3612252" y="1572423"/>
              <a:ext cx="574544" cy="28717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smtClean="0">
                  <a:ln>
                    <a:noFill/>
                  </a:ln>
                  <a:solidFill>
                    <a:srgbClr val="000000"/>
                  </a:solidFill>
                  <a:effectLst/>
                  <a:uLnTx/>
                  <a:uFillTx/>
                  <a:latin typeface="华文细黑" pitchFamily="2" charset="-122"/>
                  <a:ea typeface="华文细黑" pitchFamily="2" charset="-122"/>
                  <a:cs typeface="Arial Unicode MS" pitchFamily="34" charset="-122"/>
                </a:rPr>
                <a:t>VM</a:t>
              </a:r>
              <a:endParaRPr kumimoji="0" lang="zh-CN" altLang="en-US" sz="1100" b="0" i="0" u="none" strike="noStrike" kern="0" cap="none" spc="0" normalizeH="0" baseline="0" noProof="0" dirty="0">
                <a:ln>
                  <a:noFill/>
                </a:ln>
                <a:solidFill>
                  <a:srgbClr val="000000"/>
                </a:solidFill>
                <a:effectLst/>
                <a:uLnTx/>
                <a:uFillTx/>
                <a:latin typeface="华文细黑" pitchFamily="2" charset="-122"/>
                <a:ea typeface="华文细黑" pitchFamily="2" charset="-122"/>
                <a:cs typeface="Arial Unicode MS" pitchFamily="34" charset="-122"/>
              </a:endParaRPr>
            </a:p>
          </p:txBody>
        </p:sp>
        <p:sp>
          <p:nvSpPr>
            <p:cNvPr id="13" name="TextBox 50"/>
            <p:cNvSpPr txBox="1"/>
            <p:nvPr/>
          </p:nvSpPr>
          <p:spPr>
            <a:xfrm>
              <a:off x="4455723" y="1854500"/>
              <a:ext cx="971143" cy="2311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Text" lastClr="000000"/>
                  </a:solidFill>
                  <a:effectLst/>
                  <a:uLnTx/>
                  <a:uFillTx/>
                  <a:latin typeface="+mn-ea"/>
                  <a:ea typeface="+mn-ea"/>
                </a:rPr>
                <a:t>Hypervisor</a:t>
              </a:r>
              <a:endParaRPr kumimoji="0" lang="zh-CN" altLang="en-US" sz="1400" b="0" i="0" u="none" strike="noStrike" kern="0" cap="none" spc="0" normalizeH="0" baseline="0" noProof="0" dirty="0">
                <a:ln>
                  <a:noFill/>
                </a:ln>
                <a:solidFill>
                  <a:sysClr val="windowText" lastClr="000000"/>
                </a:solidFill>
                <a:effectLst/>
                <a:uLnTx/>
                <a:uFillTx/>
                <a:latin typeface="+mn-ea"/>
                <a:ea typeface="+mn-ea"/>
              </a:endParaRPr>
            </a:p>
          </p:txBody>
        </p:sp>
        <p:pic>
          <p:nvPicPr>
            <p:cNvPr id="14" name="Picture 1" descr="C:\Users\Administrator.WIN-LEILVHI4IE9\AppData\Roaming\Tencent\Users\270562900\QQ\WinTemp\RichOle\TBRIKP1%C%$HQVN1ROYQKEE.jpg"/>
            <p:cNvPicPr>
              <a:picLocks noChangeAspect="1" noChangeArrowheads="1"/>
            </p:cNvPicPr>
            <p:nvPr/>
          </p:nvPicPr>
          <p:blipFill>
            <a:blip r:embed="rId4" cstate="print"/>
            <a:srcRect/>
            <a:stretch>
              <a:fillRect/>
            </a:stretch>
          </p:blipFill>
          <p:spPr bwMode="auto">
            <a:xfrm>
              <a:off x="3601129" y="1282128"/>
              <a:ext cx="594896" cy="280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2" descr="C:\Users\Administrator.WIN-LEILVHI4IE9\AppData\Roaming\Tencent\Users\270562900\QQ\WinTemp\RichOle\C{0J`5@BFWFNMG{FQL(QRVF.jpg"/>
            <p:cNvPicPr>
              <a:picLocks noChangeAspect="1" noChangeArrowheads="1"/>
            </p:cNvPicPr>
            <p:nvPr/>
          </p:nvPicPr>
          <p:blipFill>
            <a:blip r:embed="rId5" cstate="print"/>
            <a:srcRect/>
            <a:stretch>
              <a:fillRect/>
            </a:stretch>
          </p:blipFill>
          <p:spPr bwMode="auto">
            <a:xfrm>
              <a:off x="4582662" y="1283381"/>
              <a:ext cx="573978" cy="297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2" descr="C:\Users\Administrator.WIN-LEILVHI4IE9\AppData\Roaming\Tencent\Users\270562900\QQ\WinTemp\RichOle\C{0J`5@BFWFNMG{FQL(QRVF.jpg"/>
            <p:cNvPicPr>
              <a:picLocks noChangeAspect="1" noChangeArrowheads="1"/>
            </p:cNvPicPr>
            <p:nvPr/>
          </p:nvPicPr>
          <p:blipFill>
            <a:blip r:embed="rId5" cstate="print"/>
            <a:srcRect/>
            <a:stretch>
              <a:fillRect/>
            </a:stretch>
          </p:blipFill>
          <p:spPr bwMode="auto">
            <a:xfrm>
              <a:off x="5550992" y="1283381"/>
              <a:ext cx="573978" cy="297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67" descr="OS Reg Disk.png"/>
            <p:cNvPicPr>
              <a:picLocks noChangeAspect="1"/>
            </p:cNvPicPr>
            <p:nvPr/>
          </p:nvPicPr>
          <p:blipFill>
            <a:blip r:embed="rId6" cstate="print"/>
            <a:srcRect/>
            <a:stretch>
              <a:fillRect/>
            </a:stretch>
          </p:blipFill>
          <p:spPr bwMode="auto">
            <a:xfrm>
              <a:off x="4429406" y="4629908"/>
              <a:ext cx="986458" cy="259718"/>
            </a:xfrm>
            <a:prstGeom prst="rect">
              <a:avLst/>
            </a:prstGeom>
            <a:noFill/>
            <a:ln w="9525">
              <a:noFill/>
              <a:miter lim="800000"/>
              <a:headEnd/>
              <a:tailEnd/>
            </a:ln>
          </p:spPr>
        </p:pic>
        <p:pic>
          <p:nvPicPr>
            <p:cNvPr id="18" name="Picture 67" descr="OS Reg Disk.png"/>
            <p:cNvPicPr>
              <a:picLocks noChangeAspect="1"/>
            </p:cNvPicPr>
            <p:nvPr/>
          </p:nvPicPr>
          <p:blipFill>
            <a:blip r:embed="rId6" cstate="print"/>
            <a:srcRect/>
            <a:stretch>
              <a:fillRect/>
            </a:stretch>
          </p:blipFill>
          <p:spPr bwMode="auto">
            <a:xfrm>
              <a:off x="5288866" y="4622832"/>
              <a:ext cx="996374" cy="266794"/>
            </a:xfrm>
            <a:prstGeom prst="rect">
              <a:avLst/>
            </a:prstGeom>
            <a:noFill/>
            <a:ln w="9525">
              <a:noFill/>
              <a:miter lim="800000"/>
              <a:headEnd/>
              <a:tailEnd/>
            </a:ln>
          </p:spPr>
        </p:pic>
        <p:sp>
          <p:nvSpPr>
            <p:cNvPr id="19" name="矩形 18"/>
            <p:cNvSpPr/>
            <p:nvPr/>
          </p:nvSpPr>
          <p:spPr>
            <a:xfrm>
              <a:off x="4452911" y="4829628"/>
              <a:ext cx="741841" cy="256791"/>
            </a:xfrm>
            <a:prstGeom prst="rect">
              <a:avLst/>
            </a:prstGeom>
          </p:spPr>
          <p:txBody>
            <a:bodyPr wrap="none">
              <a:spAutoFit/>
            </a:bodyPr>
            <a:lstStyle/>
            <a:p>
              <a:pPr marL="0" marR="0" lvl="0" indent="0" algn="ctr" defTabSz="801688"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lumMod val="95000"/>
                      <a:lumOff val="5000"/>
                    </a:sysClr>
                  </a:solidFill>
                  <a:effectLst/>
                  <a:uLnTx/>
                  <a:uFillTx/>
                  <a:latin typeface="+mn-ea"/>
                  <a:ea typeface="+mn-ea"/>
                </a:rPr>
                <a:t>存储资源</a:t>
              </a:r>
            </a:p>
          </p:txBody>
        </p:sp>
        <p:sp>
          <p:nvSpPr>
            <p:cNvPr id="20" name="流程图: 磁盘 19"/>
            <p:cNvSpPr/>
            <p:nvPr/>
          </p:nvSpPr>
          <p:spPr bwMode="auto">
            <a:xfrm>
              <a:off x="4751615" y="4190395"/>
              <a:ext cx="1571794" cy="382395"/>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000"/>
                  </a:solidFill>
                  <a:effectLst/>
                  <a:uLnTx/>
                  <a:uFillTx/>
                  <a:latin typeface="+mn-ea"/>
                  <a:ea typeface="+mn-ea"/>
                </a:rPr>
                <a:t>系统母盘</a:t>
              </a:r>
              <a:r>
                <a:rPr kumimoji="0" lang="en-US" altLang="zh-CN" sz="1200" b="1" i="0" u="none" strike="noStrike" kern="0" cap="none" spc="0" normalizeH="0" baseline="0" noProof="0" dirty="0" smtClean="0">
                  <a:ln>
                    <a:noFill/>
                  </a:ln>
                  <a:solidFill>
                    <a:srgbClr val="C00000"/>
                  </a:solidFill>
                  <a:effectLst/>
                  <a:uLnTx/>
                  <a:uFillTx/>
                  <a:latin typeface="+mn-ea"/>
                  <a:ea typeface="+mn-ea"/>
                </a:rPr>
                <a:t>(</a:t>
              </a:r>
              <a:r>
                <a:rPr kumimoji="0" lang="zh-CN" altLang="en-US" sz="1200" b="1" i="0" u="none" strike="noStrike" kern="0" cap="none" spc="0" normalizeH="0" baseline="0" noProof="0" dirty="0" smtClean="0">
                  <a:ln>
                    <a:noFill/>
                  </a:ln>
                  <a:solidFill>
                    <a:srgbClr val="C00000"/>
                  </a:solidFill>
                  <a:effectLst/>
                  <a:uLnTx/>
                  <a:uFillTx/>
                  <a:latin typeface="+mn-ea"/>
                  <a:ea typeface="+mn-ea"/>
                </a:rPr>
                <a:t>共用只读</a:t>
              </a:r>
              <a:r>
                <a:rPr kumimoji="0" lang="en-US" altLang="zh-CN" sz="1200" b="1" i="0" u="none" strike="noStrike" kern="0" cap="none" spc="0" normalizeH="0" baseline="0" noProof="0" dirty="0" smtClean="0">
                  <a:ln>
                    <a:noFill/>
                  </a:ln>
                  <a:solidFill>
                    <a:srgbClr val="C00000"/>
                  </a:solidFill>
                  <a:effectLst/>
                  <a:uLnTx/>
                  <a:uFillTx/>
                  <a:latin typeface="+mn-ea"/>
                  <a:ea typeface="+mn-ea"/>
                </a:rPr>
                <a:t>)</a:t>
              </a:r>
              <a:endParaRPr kumimoji="0" lang="zh-CN" altLang="en-US" sz="1200" b="1" i="0" u="none" strike="noStrike" kern="0" cap="none" spc="0" normalizeH="0" baseline="0" noProof="0" dirty="0" smtClean="0">
                <a:ln>
                  <a:noFill/>
                </a:ln>
                <a:solidFill>
                  <a:srgbClr val="C00000"/>
                </a:solidFill>
                <a:effectLst/>
                <a:uLnTx/>
                <a:uFillTx/>
                <a:latin typeface="+mn-ea"/>
                <a:ea typeface="+mn-ea"/>
              </a:endParaRPr>
            </a:p>
          </p:txBody>
        </p:sp>
        <p:sp>
          <p:nvSpPr>
            <p:cNvPr id="21" name="流程图: 磁盘 20"/>
            <p:cNvSpPr/>
            <p:nvPr/>
          </p:nvSpPr>
          <p:spPr bwMode="auto">
            <a:xfrm>
              <a:off x="4899884" y="3386752"/>
              <a:ext cx="268714" cy="775859"/>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909"/>
                  </a:solidFill>
                  <a:effectLst/>
                  <a:uLnTx/>
                  <a:uFillTx/>
                  <a:latin typeface="+mn-ea"/>
                  <a:ea typeface="+mn-ea"/>
                </a:rPr>
                <a:t>差分盘</a:t>
              </a:r>
            </a:p>
          </p:txBody>
        </p:sp>
        <p:sp>
          <p:nvSpPr>
            <p:cNvPr id="22" name="流程图: 磁盘 21"/>
            <p:cNvSpPr/>
            <p:nvPr/>
          </p:nvSpPr>
          <p:spPr bwMode="auto">
            <a:xfrm>
              <a:off x="3677518" y="3090185"/>
              <a:ext cx="273302" cy="975786"/>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000"/>
                  </a:solidFill>
                  <a:effectLst/>
                  <a:uLnTx/>
                  <a:uFillTx/>
                  <a:latin typeface="+mn-ea"/>
                  <a:ea typeface="+mn-ea"/>
                </a:rPr>
                <a:t>用户盘</a:t>
              </a:r>
            </a:p>
          </p:txBody>
        </p:sp>
        <p:sp>
          <p:nvSpPr>
            <p:cNvPr id="23" name="AutoShape 23"/>
            <p:cNvSpPr>
              <a:spLocks noChangeArrowheads="1"/>
            </p:cNvSpPr>
            <p:nvPr/>
          </p:nvSpPr>
          <p:spPr bwMode="auto">
            <a:xfrm>
              <a:off x="4588573" y="1581195"/>
              <a:ext cx="574544" cy="28717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mn-ea"/>
                  <a:ea typeface="+mn-ea"/>
                  <a:cs typeface="Arial Unicode MS" pitchFamily="34" charset="-122"/>
                </a:rPr>
                <a:t>VM</a:t>
              </a:r>
              <a:endParaRPr kumimoji="0" lang="zh-CN" altLang="en-US" sz="1200" b="0" i="0" u="none" strike="noStrike" kern="0" cap="none" spc="0" normalizeH="0" baseline="0" noProof="0" dirty="0">
                <a:ln>
                  <a:noFill/>
                </a:ln>
                <a:solidFill>
                  <a:srgbClr val="000000"/>
                </a:solidFill>
                <a:effectLst/>
                <a:uLnTx/>
                <a:uFillTx/>
                <a:latin typeface="+mn-ea"/>
                <a:ea typeface="+mn-ea"/>
                <a:cs typeface="Arial Unicode MS" pitchFamily="34" charset="-122"/>
              </a:endParaRPr>
            </a:p>
          </p:txBody>
        </p:sp>
        <p:pic>
          <p:nvPicPr>
            <p:cNvPr id="24" name="Picture 67" descr="OS Reg Disk.png"/>
            <p:cNvPicPr>
              <a:picLocks noChangeAspect="1"/>
            </p:cNvPicPr>
            <p:nvPr/>
          </p:nvPicPr>
          <p:blipFill>
            <a:blip r:embed="rId6" cstate="print"/>
            <a:srcRect/>
            <a:stretch>
              <a:fillRect/>
            </a:stretch>
          </p:blipFill>
          <p:spPr bwMode="auto">
            <a:xfrm>
              <a:off x="3465822" y="4629908"/>
              <a:ext cx="1047188" cy="259718"/>
            </a:xfrm>
            <a:prstGeom prst="rect">
              <a:avLst/>
            </a:prstGeom>
            <a:noFill/>
            <a:ln w="9525">
              <a:noFill/>
              <a:miter lim="800000"/>
              <a:headEnd/>
              <a:tailEnd/>
            </a:ln>
          </p:spPr>
        </p:pic>
        <p:cxnSp>
          <p:nvCxnSpPr>
            <p:cNvPr id="25" name="直接箭头连接符 8"/>
            <p:cNvCxnSpPr/>
            <p:nvPr/>
          </p:nvCxnSpPr>
          <p:spPr bwMode="auto">
            <a:xfrm>
              <a:off x="3800339" y="2559382"/>
              <a:ext cx="0" cy="506569"/>
            </a:xfrm>
            <a:prstGeom prst="straightConnector1">
              <a:avLst/>
            </a:prstGeom>
            <a:noFill/>
            <a:ln w="22225" cap="flat" cmpd="sng" algn="ctr">
              <a:solidFill>
                <a:srgbClr val="00B050"/>
              </a:solidFill>
              <a:prstDash val="sysDash"/>
              <a:round/>
              <a:headEnd type="arrow"/>
              <a:tailEnd type="arrow"/>
            </a:ln>
            <a:effectLst/>
          </p:spPr>
        </p:cxnSp>
        <p:cxnSp>
          <p:nvCxnSpPr>
            <p:cNvPr id="27" name="直接箭头连接符 26"/>
            <p:cNvCxnSpPr/>
            <p:nvPr/>
          </p:nvCxnSpPr>
          <p:spPr>
            <a:xfrm flipH="1">
              <a:off x="5307111" y="3257362"/>
              <a:ext cx="9324" cy="905248"/>
            </a:xfrm>
            <a:prstGeom prst="straightConnector1">
              <a:avLst/>
            </a:prstGeom>
            <a:noFill/>
            <a:ln w="22225" cap="flat" cmpd="sng" algn="ctr">
              <a:solidFill>
                <a:srgbClr val="C0504D">
                  <a:lumMod val="75000"/>
                </a:srgbClr>
              </a:solidFill>
              <a:prstDash val="sysDash"/>
              <a:round/>
              <a:headEnd type="arrow" w="med" len="med"/>
              <a:tailEnd type="none" w="med" len="med"/>
            </a:ln>
            <a:effectLst/>
          </p:spPr>
        </p:cxnSp>
        <p:sp>
          <p:nvSpPr>
            <p:cNvPr id="28" name="AutoShape 23"/>
            <p:cNvSpPr>
              <a:spLocks noChangeArrowheads="1"/>
            </p:cNvSpPr>
            <p:nvPr/>
          </p:nvSpPr>
          <p:spPr bwMode="auto">
            <a:xfrm>
              <a:off x="5534048" y="1594009"/>
              <a:ext cx="574544" cy="28717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mn-ea"/>
                  <a:ea typeface="+mn-ea"/>
                  <a:cs typeface="Arial Unicode MS" pitchFamily="34" charset="-122"/>
                </a:rPr>
                <a:t>VM</a:t>
              </a:r>
              <a:endParaRPr kumimoji="0" lang="zh-CN" altLang="en-US" sz="1200" b="0" i="0" u="none" strike="noStrike" kern="0" cap="none" spc="0" normalizeH="0" baseline="0" noProof="0" dirty="0">
                <a:ln>
                  <a:noFill/>
                </a:ln>
                <a:solidFill>
                  <a:srgbClr val="000000"/>
                </a:solidFill>
                <a:effectLst/>
                <a:uLnTx/>
                <a:uFillTx/>
                <a:latin typeface="+mn-ea"/>
                <a:ea typeface="+mn-ea"/>
                <a:cs typeface="Arial Unicode MS" pitchFamily="34" charset="-122"/>
              </a:endParaRPr>
            </a:p>
          </p:txBody>
        </p:sp>
        <p:sp>
          <p:nvSpPr>
            <p:cNvPr id="29" name="矩形 28"/>
            <p:cNvSpPr/>
            <p:nvPr/>
          </p:nvSpPr>
          <p:spPr>
            <a:xfrm>
              <a:off x="4444082" y="922977"/>
              <a:ext cx="741841" cy="256791"/>
            </a:xfrm>
            <a:prstGeom prst="rect">
              <a:avLst/>
            </a:prstGeom>
          </p:spPr>
          <p:txBody>
            <a:bodyPr wrap="none">
              <a:spAutoFit/>
            </a:bodyPr>
            <a:lstStyle/>
            <a:p>
              <a:pPr marL="0" marR="0" lvl="0" indent="0" algn="ctr" defTabSz="801688"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计算资源</a:t>
              </a:r>
            </a:p>
          </p:txBody>
        </p:sp>
        <p:sp>
          <p:nvSpPr>
            <p:cNvPr id="30" name="流程图: 磁盘 29"/>
            <p:cNvSpPr/>
            <p:nvPr/>
          </p:nvSpPr>
          <p:spPr bwMode="auto">
            <a:xfrm>
              <a:off x="4751615" y="2986380"/>
              <a:ext cx="1491859" cy="270982"/>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lang="zh-CN" altLang="en-US" sz="1200" b="1" kern="0" dirty="0" smtClean="0">
                  <a:solidFill>
                    <a:srgbClr val="C00909"/>
                  </a:solidFill>
                  <a:latin typeface="+mn-ea"/>
                  <a:ea typeface="+mn-ea"/>
                </a:rPr>
                <a:t>合并差分盘和母盘</a:t>
              </a:r>
              <a:endParaRPr kumimoji="0" lang="zh-CN" altLang="en-US" sz="1200" b="1" i="0" u="none" strike="noStrike" kern="0" cap="none" spc="0" normalizeH="0" baseline="0" noProof="0" dirty="0" smtClean="0">
                <a:ln>
                  <a:noFill/>
                </a:ln>
                <a:solidFill>
                  <a:srgbClr val="C00909"/>
                </a:solidFill>
                <a:effectLst/>
                <a:uLnTx/>
                <a:uFillTx/>
                <a:latin typeface="+mn-ea"/>
                <a:ea typeface="+mn-ea"/>
              </a:endParaRPr>
            </a:p>
          </p:txBody>
        </p:sp>
      </p:grpSp>
      <p:sp>
        <p:nvSpPr>
          <p:cNvPr id="45" name="AutoShape 23"/>
          <p:cNvSpPr>
            <a:spLocks noChangeArrowheads="1"/>
          </p:cNvSpPr>
          <p:nvPr/>
        </p:nvSpPr>
        <p:spPr bwMode="auto">
          <a:xfrm>
            <a:off x="7563137" y="2094992"/>
            <a:ext cx="699212" cy="34419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mn-ea"/>
                <a:ea typeface="+mn-ea"/>
                <a:cs typeface="Arial Unicode MS" pitchFamily="34" charset="-122"/>
              </a:rPr>
              <a:t>VM</a:t>
            </a:r>
            <a:endParaRPr kumimoji="0" lang="zh-CN" altLang="en-US" sz="1200" b="0" i="0" u="none" strike="noStrike" kern="0" cap="none" spc="0" normalizeH="0" baseline="0" noProof="0" dirty="0">
              <a:ln>
                <a:noFill/>
              </a:ln>
              <a:solidFill>
                <a:srgbClr val="000000"/>
              </a:solidFill>
              <a:effectLst/>
              <a:uLnTx/>
              <a:uFillTx/>
              <a:latin typeface="+mn-ea"/>
              <a:ea typeface="+mn-ea"/>
              <a:cs typeface="Arial Unicode MS" pitchFamily="34" charset="-122"/>
            </a:endParaRPr>
          </a:p>
        </p:txBody>
      </p:sp>
      <p:cxnSp>
        <p:nvCxnSpPr>
          <p:cNvPr id="50" name="直接箭头连接符 8"/>
          <p:cNvCxnSpPr/>
          <p:nvPr/>
        </p:nvCxnSpPr>
        <p:spPr bwMode="auto">
          <a:xfrm>
            <a:off x="8258501" y="3268229"/>
            <a:ext cx="0" cy="607149"/>
          </a:xfrm>
          <a:prstGeom prst="straightConnector1">
            <a:avLst/>
          </a:prstGeom>
          <a:noFill/>
          <a:ln w="22225" cap="flat" cmpd="sng" algn="ctr">
            <a:solidFill>
              <a:srgbClr val="00B050"/>
            </a:solidFill>
            <a:prstDash val="sysDash"/>
            <a:round/>
            <a:headEnd type="arrow"/>
            <a:tailEnd type="arrow"/>
          </a:ln>
          <a:effectLst/>
        </p:spPr>
      </p:cxnSp>
      <p:cxnSp>
        <p:nvCxnSpPr>
          <p:cNvPr id="85" name="直接箭头连接符 8"/>
          <p:cNvCxnSpPr/>
          <p:nvPr/>
        </p:nvCxnSpPr>
        <p:spPr bwMode="auto">
          <a:xfrm>
            <a:off x="8589630" y="3297668"/>
            <a:ext cx="0" cy="607149"/>
          </a:xfrm>
          <a:prstGeom prst="straightConnector1">
            <a:avLst/>
          </a:prstGeom>
          <a:noFill/>
          <a:ln w="22225" cap="flat" cmpd="sng" algn="ctr">
            <a:solidFill>
              <a:srgbClr val="00B050"/>
            </a:solidFill>
            <a:prstDash val="sysDash"/>
            <a:round/>
            <a:headEnd type="arrow"/>
            <a:tailEnd type="arrow"/>
          </a:ln>
          <a:effectLst/>
        </p:spPr>
      </p:cxnSp>
      <p:sp>
        <p:nvSpPr>
          <p:cNvPr id="86" name="流程图: 磁盘 85"/>
          <p:cNvSpPr/>
          <p:nvPr/>
        </p:nvSpPr>
        <p:spPr bwMode="auto">
          <a:xfrm>
            <a:off x="8068289" y="3912469"/>
            <a:ext cx="332605" cy="1169530"/>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909"/>
                </a:solidFill>
                <a:effectLst/>
                <a:uLnTx/>
                <a:uFillTx/>
                <a:latin typeface="+mn-ea"/>
                <a:ea typeface="+mn-ea"/>
              </a:rPr>
              <a:t>用户盘</a:t>
            </a:r>
          </a:p>
        </p:txBody>
      </p:sp>
      <p:sp>
        <p:nvSpPr>
          <p:cNvPr id="87" name="流程图: 磁盘 86"/>
          <p:cNvSpPr/>
          <p:nvPr/>
        </p:nvSpPr>
        <p:spPr bwMode="auto">
          <a:xfrm>
            <a:off x="8477880" y="3930226"/>
            <a:ext cx="332605" cy="1169530"/>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909"/>
                </a:solidFill>
                <a:effectLst/>
                <a:uLnTx/>
                <a:uFillTx/>
                <a:latin typeface="+mn-ea"/>
                <a:ea typeface="+mn-ea"/>
              </a:rPr>
              <a:t>用户盘</a:t>
            </a:r>
          </a:p>
        </p:txBody>
      </p:sp>
      <p:sp>
        <p:nvSpPr>
          <p:cNvPr id="90" name="流程图: 磁盘 89"/>
          <p:cNvSpPr/>
          <p:nvPr/>
        </p:nvSpPr>
        <p:spPr bwMode="auto">
          <a:xfrm>
            <a:off x="9810993" y="4266067"/>
            <a:ext cx="327021" cy="929907"/>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909"/>
                </a:solidFill>
                <a:effectLst/>
                <a:uLnTx/>
                <a:uFillTx/>
                <a:latin typeface="+mn-ea"/>
                <a:ea typeface="+mn-ea"/>
              </a:rPr>
              <a:t>差分盘</a:t>
            </a:r>
          </a:p>
        </p:txBody>
      </p:sp>
      <p:sp>
        <p:nvSpPr>
          <p:cNvPr id="91" name="流程图: 磁盘 90"/>
          <p:cNvSpPr/>
          <p:nvPr/>
        </p:nvSpPr>
        <p:spPr bwMode="auto">
          <a:xfrm>
            <a:off x="10423186" y="4317664"/>
            <a:ext cx="327021" cy="929907"/>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909"/>
                </a:solidFill>
                <a:effectLst/>
                <a:uLnTx/>
                <a:uFillTx/>
                <a:latin typeface="+mn-ea"/>
                <a:ea typeface="+mn-ea"/>
              </a:rPr>
              <a:t>差分盘</a:t>
            </a:r>
          </a:p>
        </p:txBody>
      </p:sp>
      <p:cxnSp>
        <p:nvCxnSpPr>
          <p:cNvPr id="92" name="直接箭头连接符 91"/>
          <p:cNvCxnSpPr/>
          <p:nvPr/>
        </p:nvCxnSpPr>
        <p:spPr>
          <a:xfrm flipH="1">
            <a:off x="10267972" y="4055992"/>
            <a:ext cx="21171" cy="1184327"/>
          </a:xfrm>
          <a:prstGeom prst="straightConnector1">
            <a:avLst/>
          </a:prstGeom>
          <a:noFill/>
          <a:ln w="22225" cap="flat" cmpd="sng" algn="ctr">
            <a:solidFill>
              <a:srgbClr val="C0504D">
                <a:lumMod val="75000"/>
              </a:srgbClr>
            </a:solidFill>
            <a:prstDash val="sysDash"/>
            <a:round/>
            <a:headEnd type="arrow" w="med" len="med"/>
            <a:tailEnd type="none" w="med" len="med"/>
          </a:ln>
          <a:effectLst/>
        </p:spPr>
      </p:cxnSp>
      <p:cxnSp>
        <p:nvCxnSpPr>
          <p:cNvPr id="93" name="直接箭头连接符 8"/>
          <p:cNvCxnSpPr/>
          <p:nvPr/>
        </p:nvCxnSpPr>
        <p:spPr bwMode="auto">
          <a:xfrm>
            <a:off x="9315692" y="3268228"/>
            <a:ext cx="0" cy="607149"/>
          </a:xfrm>
          <a:prstGeom prst="straightConnector1">
            <a:avLst/>
          </a:prstGeom>
          <a:noFill/>
          <a:ln w="22225" cap="flat" cmpd="sng" algn="ctr">
            <a:solidFill>
              <a:srgbClr val="00B050"/>
            </a:solidFill>
            <a:prstDash val="sysDash"/>
            <a:round/>
            <a:headEnd type="arrow"/>
            <a:tailEnd type="arrow"/>
          </a:ln>
          <a:effectLst/>
        </p:spPr>
      </p:cxnSp>
      <p:cxnSp>
        <p:nvCxnSpPr>
          <p:cNvPr id="94" name="直接箭头连接符 8"/>
          <p:cNvCxnSpPr/>
          <p:nvPr/>
        </p:nvCxnSpPr>
        <p:spPr bwMode="auto">
          <a:xfrm>
            <a:off x="9928198" y="3244527"/>
            <a:ext cx="0" cy="607149"/>
          </a:xfrm>
          <a:prstGeom prst="straightConnector1">
            <a:avLst/>
          </a:prstGeom>
          <a:noFill/>
          <a:ln w="22225" cap="flat" cmpd="sng" algn="ctr">
            <a:solidFill>
              <a:srgbClr val="00B050"/>
            </a:solidFill>
            <a:prstDash val="sysDash"/>
            <a:round/>
            <a:headEnd type="arrow"/>
            <a:tailEnd type="arrow"/>
          </a:ln>
          <a:effectLst/>
        </p:spPr>
      </p:cxnSp>
      <p:cxnSp>
        <p:nvCxnSpPr>
          <p:cNvPr id="95" name="直接箭头连接符 8"/>
          <p:cNvCxnSpPr/>
          <p:nvPr/>
        </p:nvCxnSpPr>
        <p:spPr bwMode="auto">
          <a:xfrm>
            <a:off x="10576612" y="3217313"/>
            <a:ext cx="0" cy="607149"/>
          </a:xfrm>
          <a:prstGeom prst="straightConnector1">
            <a:avLst/>
          </a:prstGeom>
          <a:noFill/>
          <a:ln w="22225" cap="flat" cmpd="sng" algn="ctr">
            <a:solidFill>
              <a:srgbClr val="00B050"/>
            </a:solidFill>
            <a:prstDash val="sysDash"/>
            <a:round/>
            <a:headEnd type="arrow"/>
            <a:tailEnd type="arrow"/>
          </a:ln>
          <a:effectLst/>
        </p:spPr>
      </p:cxnSp>
      <p:cxnSp>
        <p:nvCxnSpPr>
          <p:cNvPr id="96" name="直接箭头连接符 8"/>
          <p:cNvCxnSpPr/>
          <p:nvPr/>
        </p:nvCxnSpPr>
        <p:spPr bwMode="auto">
          <a:xfrm flipH="1">
            <a:off x="9312104" y="4083055"/>
            <a:ext cx="1" cy="248574"/>
          </a:xfrm>
          <a:prstGeom prst="straightConnector1">
            <a:avLst/>
          </a:prstGeom>
          <a:noFill/>
          <a:ln w="22225" cap="flat" cmpd="sng" algn="ctr">
            <a:solidFill>
              <a:srgbClr val="00B050"/>
            </a:solidFill>
            <a:prstDash val="sysDash"/>
            <a:round/>
            <a:headEnd type="arrow"/>
            <a:tailEnd type="arrow"/>
          </a:ln>
          <a:effectLst/>
        </p:spPr>
      </p:cxnSp>
      <p:cxnSp>
        <p:nvCxnSpPr>
          <p:cNvPr id="100" name="直接箭头连接符 8"/>
          <p:cNvCxnSpPr/>
          <p:nvPr/>
        </p:nvCxnSpPr>
        <p:spPr bwMode="auto">
          <a:xfrm flipH="1">
            <a:off x="9988602" y="4089932"/>
            <a:ext cx="1" cy="248574"/>
          </a:xfrm>
          <a:prstGeom prst="straightConnector1">
            <a:avLst/>
          </a:prstGeom>
          <a:noFill/>
          <a:ln w="22225" cap="flat" cmpd="sng" algn="ctr">
            <a:solidFill>
              <a:srgbClr val="00B050"/>
            </a:solidFill>
            <a:prstDash val="sysDash"/>
            <a:round/>
            <a:headEnd type="arrow"/>
            <a:tailEnd type="arrow"/>
          </a:ln>
          <a:effectLst/>
        </p:spPr>
      </p:cxnSp>
      <p:cxnSp>
        <p:nvCxnSpPr>
          <p:cNvPr id="101" name="直接箭头连接符 8"/>
          <p:cNvCxnSpPr/>
          <p:nvPr/>
        </p:nvCxnSpPr>
        <p:spPr bwMode="auto">
          <a:xfrm flipH="1">
            <a:off x="10587571" y="4055992"/>
            <a:ext cx="1" cy="248574"/>
          </a:xfrm>
          <a:prstGeom prst="straightConnector1">
            <a:avLst/>
          </a:prstGeom>
          <a:noFill/>
          <a:ln w="22225" cap="flat" cmpd="sng" algn="ctr">
            <a:solidFill>
              <a:srgbClr val="00B050"/>
            </a:solidFill>
            <a:prstDash val="sysDash"/>
            <a:round/>
            <a:headEnd type="arrow"/>
            <a:tailEnd type="arrow"/>
          </a:ln>
          <a:effectLst/>
        </p:spPr>
      </p:cxnSp>
      <p:sp>
        <p:nvSpPr>
          <p:cNvPr id="164" name="矩形 163"/>
          <p:cNvSpPr/>
          <p:nvPr/>
        </p:nvSpPr>
        <p:spPr>
          <a:xfrm>
            <a:off x="3553857" y="1391024"/>
            <a:ext cx="2704655" cy="115564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165" name="组合 18396"/>
          <p:cNvGrpSpPr/>
          <p:nvPr/>
        </p:nvGrpSpPr>
        <p:grpSpPr>
          <a:xfrm>
            <a:off x="4037549" y="1629596"/>
            <a:ext cx="367115" cy="528296"/>
            <a:chOff x="1463676" y="588963"/>
            <a:chExt cx="274638" cy="638175"/>
          </a:xfrm>
          <a:solidFill>
            <a:srgbClr val="3C3C3B"/>
          </a:solidFill>
        </p:grpSpPr>
        <p:sp>
          <p:nvSpPr>
            <p:cNvPr id="166"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67"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68"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69"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70"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71"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2"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73"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174"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175"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176"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177"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178"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179"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180"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181"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182"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183"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184"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185"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186"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187"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188"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189"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190"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191" name="组合 18396"/>
          <p:cNvGrpSpPr/>
          <p:nvPr/>
        </p:nvGrpSpPr>
        <p:grpSpPr>
          <a:xfrm>
            <a:off x="5344955" y="1597249"/>
            <a:ext cx="396710" cy="582374"/>
            <a:chOff x="1463676" y="588963"/>
            <a:chExt cx="274638" cy="638175"/>
          </a:xfrm>
          <a:solidFill>
            <a:srgbClr val="3C3C3B"/>
          </a:solidFill>
        </p:grpSpPr>
        <p:sp>
          <p:nvSpPr>
            <p:cNvPr id="192"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193"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194"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195"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96"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197"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98"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199"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00"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01"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02"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03"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04"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05"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06"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07"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08"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09"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10"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11"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12"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13"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14"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15"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16"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217" name="组合 216"/>
          <p:cNvGrpSpPr/>
          <p:nvPr/>
        </p:nvGrpSpPr>
        <p:grpSpPr>
          <a:xfrm>
            <a:off x="4670218" y="1636247"/>
            <a:ext cx="465137" cy="455612"/>
            <a:chOff x="12422188" y="4684713"/>
            <a:chExt cx="465137" cy="455612"/>
          </a:xfrm>
          <a:solidFill>
            <a:srgbClr val="484848"/>
          </a:solidFill>
        </p:grpSpPr>
        <p:sp>
          <p:nvSpPr>
            <p:cNvPr id="218" name="Freeform 12"/>
            <p:cNvSpPr>
              <a:spLocks noEditPoints="1"/>
            </p:cNvSpPr>
            <p:nvPr/>
          </p:nvSpPr>
          <p:spPr bwMode="auto">
            <a:xfrm>
              <a:off x="12485688" y="4849813"/>
              <a:ext cx="95250" cy="125412"/>
            </a:xfrm>
            <a:custGeom>
              <a:avLst/>
              <a:gdLst>
                <a:gd name="T0" fmla="*/ 4 w 36"/>
                <a:gd name="T1" fmla="*/ 48 h 48"/>
                <a:gd name="T2" fmla="*/ 27 w 36"/>
                <a:gd name="T3" fmla="*/ 48 h 48"/>
                <a:gd name="T4" fmla="*/ 36 w 36"/>
                <a:gd name="T5" fmla="*/ 39 h 48"/>
                <a:gd name="T6" fmla="*/ 36 w 36"/>
                <a:gd name="T7" fmla="*/ 10 h 48"/>
                <a:gd name="T8" fmla="*/ 27 w 36"/>
                <a:gd name="T9" fmla="*/ 0 h 48"/>
                <a:gd name="T10" fmla="*/ 4 w 36"/>
                <a:gd name="T11" fmla="*/ 0 h 48"/>
                <a:gd name="T12" fmla="*/ 0 w 36"/>
                <a:gd name="T13" fmla="*/ 0 h 48"/>
                <a:gd name="T14" fmla="*/ 0 w 36"/>
                <a:gd name="T15" fmla="*/ 4 h 48"/>
                <a:gd name="T16" fmla="*/ 0 w 36"/>
                <a:gd name="T17" fmla="*/ 44 h 48"/>
                <a:gd name="T18" fmla="*/ 0 w 36"/>
                <a:gd name="T19" fmla="*/ 48 h 48"/>
                <a:gd name="T20" fmla="*/ 4 w 36"/>
                <a:gd name="T21" fmla="*/ 48 h 48"/>
                <a:gd name="T22" fmla="*/ 4 w 36"/>
                <a:gd name="T23" fmla="*/ 4 h 48"/>
                <a:gd name="T24" fmla="*/ 27 w 36"/>
                <a:gd name="T25" fmla="*/ 4 h 48"/>
                <a:gd name="T26" fmla="*/ 32 w 36"/>
                <a:gd name="T27" fmla="*/ 10 h 48"/>
                <a:gd name="T28" fmla="*/ 32 w 36"/>
                <a:gd name="T29" fmla="*/ 39 h 48"/>
                <a:gd name="T30" fmla="*/ 27 w 36"/>
                <a:gd name="T31" fmla="*/ 44 h 48"/>
                <a:gd name="T32" fmla="*/ 4 w 36"/>
                <a:gd name="T33" fmla="*/ 44 h 48"/>
                <a:gd name="T34" fmla="*/ 4 w 36"/>
                <a:gd name="T3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4" y="48"/>
                  </a:moveTo>
                  <a:cubicBezTo>
                    <a:pt x="27" y="48"/>
                    <a:pt x="27" y="48"/>
                    <a:pt x="27" y="48"/>
                  </a:cubicBezTo>
                  <a:cubicBezTo>
                    <a:pt x="32" y="48"/>
                    <a:pt x="36" y="44"/>
                    <a:pt x="36" y="39"/>
                  </a:cubicBezTo>
                  <a:cubicBezTo>
                    <a:pt x="36" y="10"/>
                    <a:pt x="36" y="10"/>
                    <a:pt x="36" y="10"/>
                  </a:cubicBezTo>
                  <a:cubicBezTo>
                    <a:pt x="36" y="5"/>
                    <a:pt x="32" y="0"/>
                    <a:pt x="27" y="0"/>
                  </a:cubicBezTo>
                  <a:cubicBezTo>
                    <a:pt x="4" y="0"/>
                    <a:pt x="4" y="0"/>
                    <a:pt x="4" y="0"/>
                  </a:cubicBezTo>
                  <a:cubicBezTo>
                    <a:pt x="0" y="0"/>
                    <a:pt x="0" y="0"/>
                    <a:pt x="0" y="0"/>
                  </a:cubicBezTo>
                  <a:cubicBezTo>
                    <a:pt x="0" y="4"/>
                    <a:pt x="0" y="4"/>
                    <a:pt x="0" y="4"/>
                  </a:cubicBezTo>
                  <a:cubicBezTo>
                    <a:pt x="0" y="44"/>
                    <a:pt x="0" y="44"/>
                    <a:pt x="0" y="44"/>
                  </a:cubicBezTo>
                  <a:cubicBezTo>
                    <a:pt x="0" y="48"/>
                    <a:pt x="0" y="48"/>
                    <a:pt x="0" y="48"/>
                  </a:cubicBezTo>
                  <a:lnTo>
                    <a:pt x="4" y="48"/>
                  </a:lnTo>
                  <a:close/>
                  <a:moveTo>
                    <a:pt x="4" y="4"/>
                  </a:moveTo>
                  <a:cubicBezTo>
                    <a:pt x="27" y="4"/>
                    <a:pt x="27" y="4"/>
                    <a:pt x="27" y="4"/>
                  </a:cubicBezTo>
                  <a:cubicBezTo>
                    <a:pt x="30" y="4"/>
                    <a:pt x="32" y="7"/>
                    <a:pt x="32" y="10"/>
                  </a:cubicBezTo>
                  <a:cubicBezTo>
                    <a:pt x="32" y="39"/>
                    <a:pt x="32" y="39"/>
                    <a:pt x="32" y="39"/>
                  </a:cubicBezTo>
                  <a:cubicBezTo>
                    <a:pt x="32" y="42"/>
                    <a:pt x="30" y="44"/>
                    <a:pt x="27" y="44"/>
                  </a:cubicBezTo>
                  <a:cubicBezTo>
                    <a:pt x="4" y="44"/>
                    <a:pt x="4" y="44"/>
                    <a:pt x="4" y="4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19" name="Freeform 13"/>
            <p:cNvSpPr>
              <a:spLocks noEditPoints="1"/>
            </p:cNvSpPr>
            <p:nvPr/>
          </p:nvSpPr>
          <p:spPr bwMode="auto">
            <a:xfrm>
              <a:off x="12422188" y="4684713"/>
              <a:ext cx="465137" cy="4556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58 w 176"/>
                <a:gd name="T11" fmla="*/ 50 h 176"/>
                <a:gd name="T12" fmla="*/ 130 w 176"/>
                <a:gd name="T13" fmla="*/ 50 h 176"/>
                <a:gd name="T14" fmla="*/ 102 w 176"/>
                <a:gd name="T15" fmla="*/ 10 h 176"/>
                <a:gd name="T16" fmla="*/ 158 w 176"/>
                <a:gd name="T17" fmla="*/ 50 h 176"/>
                <a:gd name="T18" fmla="*/ 126 w 176"/>
                <a:gd name="T19" fmla="*/ 50 h 176"/>
                <a:gd name="T20" fmla="*/ 50 w 176"/>
                <a:gd name="T21" fmla="*/ 50 h 176"/>
                <a:gd name="T22" fmla="*/ 88 w 176"/>
                <a:gd name="T23" fmla="*/ 10 h 176"/>
                <a:gd name="T24" fmla="*/ 126 w 176"/>
                <a:gd name="T25" fmla="*/ 50 h 176"/>
                <a:gd name="T26" fmla="*/ 73 w 176"/>
                <a:gd name="T27" fmla="*/ 10 h 176"/>
                <a:gd name="T28" fmla="*/ 46 w 176"/>
                <a:gd name="T29" fmla="*/ 50 h 176"/>
                <a:gd name="T30" fmla="*/ 17 w 176"/>
                <a:gd name="T31" fmla="*/ 50 h 176"/>
                <a:gd name="T32" fmla="*/ 73 w 176"/>
                <a:gd name="T33" fmla="*/ 10 h 176"/>
                <a:gd name="T34" fmla="*/ 15 w 176"/>
                <a:gd name="T35" fmla="*/ 54 h 176"/>
                <a:gd name="T36" fmla="*/ 160 w 176"/>
                <a:gd name="T37" fmla="*/ 54 h 176"/>
                <a:gd name="T38" fmla="*/ 168 w 176"/>
                <a:gd name="T39" fmla="*/ 88 h 176"/>
                <a:gd name="T40" fmla="*/ 160 w 176"/>
                <a:gd name="T41" fmla="*/ 122 h 176"/>
                <a:gd name="T42" fmla="*/ 15 w 176"/>
                <a:gd name="T43" fmla="*/ 122 h 176"/>
                <a:gd name="T44" fmla="*/ 8 w 176"/>
                <a:gd name="T45" fmla="*/ 88 h 176"/>
                <a:gd name="T46" fmla="*/ 15 w 176"/>
                <a:gd name="T47" fmla="*/ 54 h 176"/>
                <a:gd name="T48" fmla="*/ 50 w 176"/>
                <a:gd name="T49" fmla="*/ 126 h 176"/>
                <a:gd name="T50" fmla="*/ 125 w 176"/>
                <a:gd name="T51" fmla="*/ 126 h 176"/>
                <a:gd name="T52" fmla="*/ 88 w 176"/>
                <a:gd name="T53" fmla="*/ 166 h 176"/>
                <a:gd name="T54" fmla="*/ 50 w 176"/>
                <a:gd name="T55" fmla="*/ 126 h 176"/>
                <a:gd name="T56" fmla="*/ 17 w 176"/>
                <a:gd name="T57" fmla="*/ 126 h 176"/>
                <a:gd name="T58" fmla="*/ 46 w 176"/>
                <a:gd name="T59" fmla="*/ 126 h 176"/>
                <a:gd name="T60" fmla="*/ 73 w 176"/>
                <a:gd name="T61" fmla="*/ 167 h 176"/>
                <a:gd name="T62" fmla="*/ 17 w 176"/>
                <a:gd name="T63" fmla="*/ 126 h 176"/>
                <a:gd name="T64" fmla="*/ 102 w 176"/>
                <a:gd name="T65" fmla="*/ 167 h 176"/>
                <a:gd name="T66" fmla="*/ 130 w 176"/>
                <a:gd name="T67" fmla="*/ 126 h 176"/>
                <a:gd name="T68" fmla="*/ 158 w 176"/>
                <a:gd name="T69" fmla="*/ 126 h 176"/>
                <a:gd name="T70" fmla="*/ 102 w 176"/>
                <a:gd name="T7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88" y="0"/>
                  </a:moveTo>
                  <a:cubicBezTo>
                    <a:pt x="39" y="0"/>
                    <a:pt x="0" y="40"/>
                    <a:pt x="0" y="88"/>
                  </a:cubicBezTo>
                  <a:cubicBezTo>
                    <a:pt x="0" y="137"/>
                    <a:pt x="39" y="176"/>
                    <a:pt x="88" y="176"/>
                  </a:cubicBezTo>
                  <a:cubicBezTo>
                    <a:pt x="136" y="176"/>
                    <a:pt x="176" y="137"/>
                    <a:pt x="176" y="88"/>
                  </a:cubicBezTo>
                  <a:cubicBezTo>
                    <a:pt x="176" y="40"/>
                    <a:pt x="136" y="0"/>
                    <a:pt x="88" y="0"/>
                  </a:cubicBezTo>
                  <a:close/>
                  <a:moveTo>
                    <a:pt x="158" y="50"/>
                  </a:moveTo>
                  <a:cubicBezTo>
                    <a:pt x="130" y="50"/>
                    <a:pt x="130" y="50"/>
                    <a:pt x="130" y="50"/>
                  </a:cubicBezTo>
                  <a:cubicBezTo>
                    <a:pt x="125" y="30"/>
                    <a:pt x="115" y="16"/>
                    <a:pt x="102" y="10"/>
                  </a:cubicBezTo>
                  <a:cubicBezTo>
                    <a:pt x="127" y="14"/>
                    <a:pt x="147" y="30"/>
                    <a:pt x="158" y="50"/>
                  </a:cubicBezTo>
                  <a:close/>
                  <a:moveTo>
                    <a:pt x="126" y="50"/>
                  </a:moveTo>
                  <a:cubicBezTo>
                    <a:pt x="50" y="50"/>
                    <a:pt x="50" y="50"/>
                    <a:pt x="50" y="50"/>
                  </a:cubicBezTo>
                  <a:cubicBezTo>
                    <a:pt x="57" y="25"/>
                    <a:pt x="71" y="10"/>
                    <a:pt x="88" y="10"/>
                  </a:cubicBezTo>
                  <a:cubicBezTo>
                    <a:pt x="105" y="10"/>
                    <a:pt x="119" y="25"/>
                    <a:pt x="126" y="50"/>
                  </a:cubicBezTo>
                  <a:close/>
                  <a:moveTo>
                    <a:pt x="73" y="10"/>
                  </a:moveTo>
                  <a:cubicBezTo>
                    <a:pt x="61" y="16"/>
                    <a:pt x="51" y="30"/>
                    <a:pt x="46" y="50"/>
                  </a:cubicBezTo>
                  <a:cubicBezTo>
                    <a:pt x="17" y="50"/>
                    <a:pt x="17" y="50"/>
                    <a:pt x="17" y="50"/>
                  </a:cubicBezTo>
                  <a:cubicBezTo>
                    <a:pt x="29" y="30"/>
                    <a:pt x="49" y="14"/>
                    <a:pt x="73" y="10"/>
                  </a:cubicBezTo>
                  <a:close/>
                  <a:moveTo>
                    <a:pt x="15" y="54"/>
                  </a:moveTo>
                  <a:cubicBezTo>
                    <a:pt x="160" y="54"/>
                    <a:pt x="160" y="54"/>
                    <a:pt x="160" y="54"/>
                  </a:cubicBezTo>
                  <a:cubicBezTo>
                    <a:pt x="165" y="65"/>
                    <a:pt x="168" y="76"/>
                    <a:pt x="168" y="88"/>
                  </a:cubicBezTo>
                  <a:cubicBezTo>
                    <a:pt x="168" y="101"/>
                    <a:pt x="165" y="112"/>
                    <a:pt x="160" y="122"/>
                  </a:cubicBezTo>
                  <a:cubicBezTo>
                    <a:pt x="15" y="122"/>
                    <a:pt x="15" y="122"/>
                    <a:pt x="15" y="122"/>
                  </a:cubicBezTo>
                  <a:cubicBezTo>
                    <a:pt x="11" y="112"/>
                    <a:pt x="8" y="101"/>
                    <a:pt x="8" y="88"/>
                  </a:cubicBezTo>
                  <a:cubicBezTo>
                    <a:pt x="8" y="76"/>
                    <a:pt x="11" y="65"/>
                    <a:pt x="15" y="54"/>
                  </a:cubicBezTo>
                  <a:close/>
                  <a:moveTo>
                    <a:pt x="50" y="126"/>
                  </a:moveTo>
                  <a:cubicBezTo>
                    <a:pt x="125" y="126"/>
                    <a:pt x="125" y="126"/>
                    <a:pt x="125" y="126"/>
                  </a:cubicBezTo>
                  <a:cubicBezTo>
                    <a:pt x="119" y="152"/>
                    <a:pt x="105" y="166"/>
                    <a:pt x="88" y="166"/>
                  </a:cubicBezTo>
                  <a:cubicBezTo>
                    <a:pt x="70" y="166"/>
                    <a:pt x="56" y="152"/>
                    <a:pt x="50" y="126"/>
                  </a:cubicBezTo>
                  <a:close/>
                  <a:moveTo>
                    <a:pt x="17" y="126"/>
                  </a:moveTo>
                  <a:cubicBezTo>
                    <a:pt x="46" y="126"/>
                    <a:pt x="46" y="126"/>
                    <a:pt x="46" y="126"/>
                  </a:cubicBezTo>
                  <a:cubicBezTo>
                    <a:pt x="51" y="147"/>
                    <a:pt x="60" y="161"/>
                    <a:pt x="73" y="167"/>
                  </a:cubicBezTo>
                  <a:cubicBezTo>
                    <a:pt x="49" y="163"/>
                    <a:pt x="29" y="147"/>
                    <a:pt x="17" y="126"/>
                  </a:cubicBezTo>
                  <a:close/>
                  <a:moveTo>
                    <a:pt x="102" y="167"/>
                  </a:moveTo>
                  <a:cubicBezTo>
                    <a:pt x="115" y="161"/>
                    <a:pt x="124" y="147"/>
                    <a:pt x="130" y="126"/>
                  </a:cubicBezTo>
                  <a:cubicBezTo>
                    <a:pt x="158" y="126"/>
                    <a:pt x="158" y="126"/>
                    <a:pt x="158" y="126"/>
                  </a:cubicBezTo>
                  <a:cubicBezTo>
                    <a:pt x="147" y="147"/>
                    <a:pt x="126" y="163"/>
                    <a:pt x="102"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20" name="Freeform 14"/>
            <p:cNvSpPr>
              <a:spLocks/>
            </p:cNvSpPr>
            <p:nvPr/>
          </p:nvSpPr>
          <p:spPr bwMode="auto">
            <a:xfrm>
              <a:off x="12601575" y="4849813"/>
              <a:ext cx="106362" cy="125412"/>
            </a:xfrm>
            <a:custGeom>
              <a:avLst/>
              <a:gdLst>
                <a:gd name="T0" fmla="*/ 4 w 40"/>
                <a:gd name="T1" fmla="*/ 4 h 48"/>
                <a:gd name="T2" fmla="*/ 5 w 40"/>
                <a:gd name="T3" fmla="*/ 4 h 48"/>
                <a:gd name="T4" fmla="*/ 12 w 40"/>
                <a:gd name="T5" fmla="*/ 10 h 48"/>
                <a:gd name="T6" fmla="*/ 23 w 40"/>
                <a:gd name="T7" fmla="*/ 41 h 48"/>
                <a:gd name="T8" fmla="*/ 25 w 40"/>
                <a:gd name="T9" fmla="*/ 40 h 48"/>
                <a:gd name="T10" fmla="*/ 23 w 40"/>
                <a:gd name="T11" fmla="*/ 41 h 48"/>
                <a:gd name="T12" fmla="*/ 34 w 40"/>
                <a:gd name="T13" fmla="*/ 48 h 48"/>
                <a:gd name="T14" fmla="*/ 40 w 40"/>
                <a:gd name="T15" fmla="*/ 48 h 48"/>
                <a:gd name="T16" fmla="*/ 40 w 40"/>
                <a:gd name="T17" fmla="*/ 44 h 48"/>
                <a:gd name="T18" fmla="*/ 40 w 40"/>
                <a:gd name="T19" fmla="*/ 44 h 48"/>
                <a:gd name="T20" fmla="*/ 40 w 40"/>
                <a:gd name="T21" fmla="*/ 0 h 48"/>
                <a:gd name="T22" fmla="*/ 36 w 40"/>
                <a:gd name="T23" fmla="*/ 0 h 48"/>
                <a:gd name="T24" fmla="*/ 36 w 40"/>
                <a:gd name="T25" fmla="*/ 44 h 48"/>
                <a:gd name="T26" fmla="*/ 34 w 40"/>
                <a:gd name="T27" fmla="*/ 44 h 48"/>
                <a:gd name="T28" fmla="*/ 27 w 40"/>
                <a:gd name="T29" fmla="*/ 40 h 48"/>
                <a:gd name="T30" fmla="*/ 27 w 40"/>
                <a:gd name="T31" fmla="*/ 40 h 48"/>
                <a:gd name="T32" fmla="*/ 16 w 40"/>
                <a:gd name="T33" fmla="*/ 9 h 48"/>
                <a:gd name="T34" fmla="*/ 5 w 40"/>
                <a:gd name="T35" fmla="*/ 0 h 48"/>
                <a:gd name="T36" fmla="*/ 2 w 40"/>
                <a:gd name="T37" fmla="*/ 0 h 48"/>
                <a:gd name="T38" fmla="*/ 2 w 40"/>
                <a:gd name="T39" fmla="*/ 0 h 48"/>
                <a:gd name="T40" fmla="*/ 0 w 40"/>
                <a:gd name="T41" fmla="*/ 0 h 48"/>
                <a:gd name="T42" fmla="*/ 0 w 40"/>
                <a:gd name="T43" fmla="*/ 48 h 48"/>
                <a:gd name="T44" fmla="*/ 4 w 40"/>
                <a:gd name="T45" fmla="*/ 48 h 48"/>
                <a:gd name="T46" fmla="*/ 4 w 40"/>
                <a:gd name="T4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8">
                  <a:moveTo>
                    <a:pt x="4" y="4"/>
                  </a:moveTo>
                  <a:cubicBezTo>
                    <a:pt x="5" y="4"/>
                    <a:pt x="5" y="4"/>
                    <a:pt x="5" y="4"/>
                  </a:cubicBezTo>
                  <a:cubicBezTo>
                    <a:pt x="8" y="4"/>
                    <a:pt x="11" y="6"/>
                    <a:pt x="12" y="10"/>
                  </a:cubicBezTo>
                  <a:cubicBezTo>
                    <a:pt x="23" y="41"/>
                    <a:pt x="23" y="41"/>
                    <a:pt x="23" y="41"/>
                  </a:cubicBezTo>
                  <a:cubicBezTo>
                    <a:pt x="25" y="40"/>
                    <a:pt x="25" y="40"/>
                    <a:pt x="25" y="40"/>
                  </a:cubicBezTo>
                  <a:cubicBezTo>
                    <a:pt x="23" y="41"/>
                    <a:pt x="23" y="41"/>
                    <a:pt x="23" y="41"/>
                  </a:cubicBezTo>
                  <a:cubicBezTo>
                    <a:pt x="25" y="46"/>
                    <a:pt x="28" y="48"/>
                    <a:pt x="34" y="48"/>
                  </a:cubicBezTo>
                  <a:cubicBezTo>
                    <a:pt x="40" y="48"/>
                    <a:pt x="40" y="48"/>
                    <a:pt x="40" y="48"/>
                  </a:cubicBezTo>
                  <a:cubicBezTo>
                    <a:pt x="40" y="44"/>
                    <a:pt x="40" y="44"/>
                    <a:pt x="40" y="44"/>
                  </a:cubicBezTo>
                  <a:cubicBezTo>
                    <a:pt x="40" y="44"/>
                    <a:pt x="40" y="44"/>
                    <a:pt x="40" y="44"/>
                  </a:cubicBezTo>
                  <a:cubicBezTo>
                    <a:pt x="40" y="0"/>
                    <a:pt x="40" y="0"/>
                    <a:pt x="40" y="0"/>
                  </a:cubicBezTo>
                  <a:cubicBezTo>
                    <a:pt x="36" y="0"/>
                    <a:pt x="36" y="0"/>
                    <a:pt x="36" y="0"/>
                  </a:cubicBezTo>
                  <a:cubicBezTo>
                    <a:pt x="36" y="44"/>
                    <a:pt x="36" y="44"/>
                    <a:pt x="36" y="44"/>
                  </a:cubicBezTo>
                  <a:cubicBezTo>
                    <a:pt x="34" y="44"/>
                    <a:pt x="34" y="44"/>
                    <a:pt x="34" y="44"/>
                  </a:cubicBezTo>
                  <a:cubicBezTo>
                    <a:pt x="30" y="44"/>
                    <a:pt x="28" y="43"/>
                    <a:pt x="27" y="40"/>
                  </a:cubicBezTo>
                  <a:cubicBezTo>
                    <a:pt x="27" y="40"/>
                    <a:pt x="27" y="40"/>
                    <a:pt x="27" y="40"/>
                  </a:cubicBezTo>
                  <a:cubicBezTo>
                    <a:pt x="16" y="9"/>
                    <a:pt x="16" y="9"/>
                    <a:pt x="16" y="9"/>
                  </a:cubicBezTo>
                  <a:cubicBezTo>
                    <a:pt x="15"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21" name="Freeform 15"/>
            <p:cNvSpPr>
              <a:spLocks/>
            </p:cNvSpPr>
            <p:nvPr/>
          </p:nvSpPr>
          <p:spPr bwMode="auto">
            <a:xfrm>
              <a:off x="12728575" y="4849813"/>
              <a:ext cx="95250" cy="125412"/>
            </a:xfrm>
            <a:custGeom>
              <a:avLst/>
              <a:gdLst>
                <a:gd name="T0" fmla="*/ 8 w 36"/>
                <a:gd name="T1" fmla="*/ 24 h 48"/>
                <a:gd name="T2" fmla="*/ 12 w 36"/>
                <a:gd name="T3" fmla="*/ 24 h 48"/>
                <a:gd name="T4" fmla="*/ 12 w 36"/>
                <a:gd name="T5" fmla="*/ 24 h 48"/>
                <a:gd name="T6" fmla="*/ 27 w 36"/>
                <a:gd name="T7" fmla="*/ 24 h 48"/>
                <a:gd name="T8" fmla="*/ 32 w 36"/>
                <a:gd name="T9" fmla="*/ 30 h 48"/>
                <a:gd name="T10" fmla="*/ 32 w 36"/>
                <a:gd name="T11" fmla="*/ 39 h 48"/>
                <a:gd name="T12" fmla="*/ 27 w 36"/>
                <a:gd name="T13" fmla="*/ 44 h 48"/>
                <a:gd name="T14" fmla="*/ 0 w 36"/>
                <a:gd name="T15" fmla="*/ 44 h 48"/>
                <a:gd name="T16" fmla="*/ 0 w 36"/>
                <a:gd name="T17" fmla="*/ 48 h 48"/>
                <a:gd name="T18" fmla="*/ 27 w 36"/>
                <a:gd name="T19" fmla="*/ 48 h 48"/>
                <a:gd name="T20" fmla="*/ 36 w 36"/>
                <a:gd name="T21" fmla="*/ 39 h 48"/>
                <a:gd name="T22" fmla="*/ 36 w 36"/>
                <a:gd name="T23" fmla="*/ 30 h 48"/>
                <a:gd name="T24" fmla="*/ 27 w 36"/>
                <a:gd name="T25" fmla="*/ 20 h 48"/>
                <a:gd name="T26" fmla="*/ 23 w 36"/>
                <a:gd name="T27" fmla="*/ 20 h 48"/>
                <a:gd name="T28" fmla="*/ 23 w 36"/>
                <a:gd name="T29" fmla="*/ 20 h 48"/>
                <a:gd name="T30" fmla="*/ 8 w 36"/>
                <a:gd name="T31" fmla="*/ 20 h 48"/>
                <a:gd name="T32" fmla="*/ 4 w 36"/>
                <a:gd name="T33" fmla="*/ 15 h 48"/>
                <a:gd name="T34" fmla="*/ 4 w 36"/>
                <a:gd name="T35" fmla="*/ 10 h 48"/>
                <a:gd name="T36" fmla="*/ 8 w 36"/>
                <a:gd name="T37" fmla="*/ 4 h 48"/>
                <a:gd name="T38" fmla="*/ 36 w 36"/>
                <a:gd name="T39" fmla="*/ 4 h 48"/>
                <a:gd name="T40" fmla="*/ 36 w 36"/>
                <a:gd name="T41" fmla="*/ 0 h 48"/>
                <a:gd name="T42" fmla="*/ 8 w 36"/>
                <a:gd name="T43" fmla="*/ 0 h 48"/>
                <a:gd name="T44" fmla="*/ 0 w 36"/>
                <a:gd name="T45" fmla="*/ 10 h 48"/>
                <a:gd name="T46" fmla="*/ 0 w 36"/>
                <a:gd name="T47" fmla="*/ 15 h 48"/>
                <a:gd name="T48" fmla="*/ 8 w 36"/>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48">
                  <a:moveTo>
                    <a:pt x="8" y="24"/>
                  </a:moveTo>
                  <a:cubicBezTo>
                    <a:pt x="12" y="24"/>
                    <a:pt x="12" y="24"/>
                    <a:pt x="12" y="24"/>
                  </a:cubicBezTo>
                  <a:cubicBezTo>
                    <a:pt x="12" y="24"/>
                    <a:pt x="12" y="24"/>
                    <a:pt x="12" y="24"/>
                  </a:cubicBezTo>
                  <a:cubicBezTo>
                    <a:pt x="27" y="24"/>
                    <a:pt x="27" y="24"/>
                    <a:pt x="27" y="24"/>
                  </a:cubicBezTo>
                  <a:cubicBezTo>
                    <a:pt x="30" y="24"/>
                    <a:pt x="32" y="27"/>
                    <a:pt x="32" y="30"/>
                  </a:cubicBezTo>
                  <a:cubicBezTo>
                    <a:pt x="32" y="39"/>
                    <a:pt x="32" y="39"/>
                    <a:pt x="32" y="39"/>
                  </a:cubicBezTo>
                  <a:cubicBezTo>
                    <a:pt x="32" y="42"/>
                    <a:pt x="30" y="44"/>
                    <a:pt x="27" y="44"/>
                  </a:cubicBezTo>
                  <a:cubicBezTo>
                    <a:pt x="0" y="44"/>
                    <a:pt x="0" y="44"/>
                    <a:pt x="0" y="44"/>
                  </a:cubicBezTo>
                  <a:cubicBezTo>
                    <a:pt x="0" y="48"/>
                    <a:pt x="0" y="48"/>
                    <a:pt x="0" y="48"/>
                  </a:cubicBezTo>
                  <a:cubicBezTo>
                    <a:pt x="27" y="48"/>
                    <a:pt x="27" y="48"/>
                    <a:pt x="27" y="48"/>
                  </a:cubicBezTo>
                  <a:cubicBezTo>
                    <a:pt x="32" y="48"/>
                    <a:pt x="36" y="44"/>
                    <a:pt x="36" y="39"/>
                  </a:cubicBezTo>
                  <a:cubicBezTo>
                    <a:pt x="36" y="30"/>
                    <a:pt x="36" y="30"/>
                    <a:pt x="36" y="30"/>
                  </a:cubicBezTo>
                  <a:cubicBezTo>
                    <a:pt x="36" y="25"/>
                    <a:pt x="32" y="20"/>
                    <a:pt x="27" y="20"/>
                  </a:cubicBezTo>
                  <a:cubicBezTo>
                    <a:pt x="23" y="20"/>
                    <a:pt x="23" y="20"/>
                    <a:pt x="23" y="20"/>
                  </a:cubicBezTo>
                  <a:cubicBezTo>
                    <a:pt x="23" y="20"/>
                    <a:pt x="23" y="20"/>
                    <a:pt x="23" y="20"/>
                  </a:cubicBezTo>
                  <a:cubicBezTo>
                    <a:pt x="8" y="20"/>
                    <a:pt x="8" y="20"/>
                    <a:pt x="8" y="20"/>
                  </a:cubicBezTo>
                  <a:cubicBezTo>
                    <a:pt x="6" y="20"/>
                    <a:pt x="4" y="18"/>
                    <a:pt x="4" y="15"/>
                  </a:cubicBezTo>
                  <a:cubicBezTo>
                    <a:pt x="4" y="10"/>
                    <a:pt x="4" y="10"/>
                    <a:pt x="4" y="10"/>
                  </a:cubicBezTo>
                  <a:cubicBezTo>
                    <a:pt x="4" y="7"/>
                    <a:pt x="6" y="4"/>
                    <a:pt x="8" y="4"/>
                  </a:cubicBezTo>
                  <a:cubicBezTo>
                    <a:pt x="36" y="4"/>
                    <a:pt x="36" y="4"/>
                    <a:pt x="36" y="4"/>
                  </a:cubicBezTo>
                  <a:cubicBezTo>
                    <a:pt x="36" y="0"/>
                    <a:pt x="36" y="0"/>
                    <a:pt x="36" y="0"/>
                  </a:cubicBezTo>
                  <a:cubicBezTo>
                    <a:pt x="8" y="0"/>
                    <a:pt x="8" y="0"/>
                    <a:pt x="8" y="0"/>
                  </a:cubicBezTo>
                  <a:cubicBezTo>
                    <a:pt x="4" y="0"/>
                    <a:pt x="0" y="5"/>
                    <a:pt x="0" y="10"/>
                  </a:cubicBezTo>
                  <a:cubicBezTo>
                    <a:pt x="0" y="15"/>
                    <a:pt x="0" y="15"/>
                    <a:pt x="0" y="15"/>
                  </a:cubicBezTo>
                  <a:cubicBezTo>
                    <a:pt x="0" y="20"/>
                    <a:pt x="4" y="24"/>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222" name="文本框 221"/>
          <p:cNvSpPr txBox="1"/>
          <p:nvPr/>
        </p:nvSpPr>
        <p:spPr>
          <a:xfrm>
            <a:off x="4067951" y="2179624"/>
            <a:ext cx="485720" cy="276999"/>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AD</a:t>
            </a:r>
            <a:endParaRPr lang="zh-CN" altLang="en-US" dirty="0"/>
          </a:p>
        </p:txBody>
      </p:sp>
      <p:sp>
        <p:nvSpPr>
          <p:cNvPr id="223" name="文本框 222"/>
          <p:cNvSpPr txBox="1"/>
          <p:nvPr/>
        </p:nvSpPr>
        <p:spPr>
          <a:xfrm>
            <a:off x="4665126" y="2197146"/>
            <a:ext cx="581682" cy="276999"/>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DNS</a:t>
            </a:r>
            <a:endParaRPr lang="zh-CN" altLang="en-US" dirty="0"/>
          </a:p>
        </p:txBody>
      </p:sp>
      <p:sp>
        <p:nvSpPr>
          <p:cNvPr id="224" name="文本框 223"/>
          <p:cNvSpPr txBox="1"/>
          <p:nvPr/>
        </p:nvSpPr>
        <p:spPr>
          <a:xfrm>
            <a:off x="5293288" y="2198456"/>
            <a:ext cx="656504" cy="276999"/>
          </a:xfrm>
          <a:prstGeom prst="rect">
            <a:avLst/>
          </a:prstGeom>
          <a:noFill/>
        </p:spPr>
        <p:txBody>
          <a:bodyPr wrap="square" rtlCol="0">
            <a:spAutoFit/>
          </a:bodyPr>
          <a:lstStyle>
            <a:defPPr>
              <a:defRPr lang="zh-CN"/>
            </a:defPPr>
            <a:lvl1pPr>
              <a:defRPr sz="1200">
                <a:latin typeface="+mn-ea"/>
                <a:ea typeface="+mn-ea"/>
              </a:defRPr>
            </a:lvl1pPr>
          </a:lstStyle>
          <a:p>
            <a:r>
              <a:rPr lang="en-US" altLang="zh-CN" dirty="0"/>
              <a:t>DHCP</a:t>
            </a:r>
            <a:endParaRPr lang="zh-CN" altLang="en-US" dirty="0"/>
          </a:p>
        </p:txBody>
      </p:sp>
      <p:sp>
        <p:nvSpPr>
          <p:cNvPr id="225" name="文本框 224"/>
          <p:cNvSpPr txBox="1"/>
          <p:nvPr/>
        </p:nvSpPr>
        <p:spPr>
          <a:xfrm>
            <a:off x="3586589" y="1340557"/>
            <a:ext cx="1355693" cy="307777"/>
          </a:xfrm>
          <a:prstGeom prst="rect">
            <a:avLst/>
          </a:prstGeom>
          <a:noFill/>
        </p:spPr>
        <p:txBody>
          <a:bodyPr wrap="square" rtlCol="0">
            <a:spAutoFit/>
          </a:bodyPr>
          <a:lstStyle>
            <a:defPPr>
              <a:defRPr lang="zh-CN"/>
            </a:defPPr>
            <a:lvl1pPr>
              <a:defRPr sz="1200">
                <a:latin typeface="+mn-ea"/>
                <a:ea typeface="+mn-ea"/>
              </a:defRPr>
            </a:lvl1pPr>
          </a:lstStyle>
          <a:p>
            <a:r>
              <a:rPr lang="en-US" altLang="zh-CN" sz="1400" b="1" dirty="0" smtClean="0"/>
              <a:t>IT</a:t>
            </a:r>
            <a:r>
              <a:rPr lang="zh-CN" altLang="en-US" sz="1400" b="1" dirty="0" smtClean="0"/>
              <a:t>基础部件</a:t>
            </a:r>
            <a:endParaRPr lang="zh-CN" altLang="en-US" sz="1400" b="1" dirty="0"/>
          </a:p>
        </p:txBody>
      </p:sp>
      <p:sp>
        <p:nvSpPr>
          <p:cNvPr id="226" name="云形 225"/>
          <p:cNvSpPr/>
          <p:nvPr/>
        </p:nvSpPr>
        <p:spPr bwMode="auto">
          <a:xfrm>
            <a:off x="3188686" y="3501398"/>
            <a:ext cx="3672061" cy="2505076"/>
          </a:xfrm>
          <a:prstGeom prst="cloud">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nvGrpSpPr>
          <p:cNvPr id="227" name="组合 142"/>
          <p:cNvGrpSpPr/>
          <p:nvPr/>
        </p:nvGrpSpPr>
        <p:grpSpPr>
          <a:xfrm>
            <a:off x="1572945" y="3637711"/>
            <a:ext cx="859026" cy="605347"/>
            <a:chOff x="7089459" y="3598864"/>
            <a:chExt cx="134937" cy="100014"/>
          </a:xfrm>
        </p:grpSpPr>
        <p:sp>
          <p:nvSpPr>
            <p:cNvPr id="228"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sp>
          <p:nvSpPr>
            <p:cNvPr id="229"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sp>
          <p:nvSpPr>
            <p:cNvPr id="230"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sp>
          <p:nvSpPr>
            <p:cNvPr id="231"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grpSp>
      <p:grpSp>
        <p:nvGrpSpPr>
          <p:cNvPr id="232" name="组合 142"/>
          <p:cNvGrpSpPr/>
          <p:nvPr/>
        </p:nvGrpSpPr>
        <p:grpSpPr>
          <a:xfrm>
            <a:off x="1565659" y="4427842"/>
            <a:ext cx="859026" cy="605347"/>
            <a:chOff x="7089459" y="3598864"/>
            <a:chExt cx="134937" cy="100014"/>
          </a:xfrm>
        </p:grpSpPr>
        <p:sp>
          <p:nvSpPr>
            <p:cNvPr id="233"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sp>
          <p:nvSpPr>
            <p:cNvPr id="234"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sp>
          <p:nvSpPr>
            <p:cNvPr id="235"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sp>
          <p:nvSpPr>
            <p:cNvPr id="236"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grpSp>
      <p:grpSp>
        <p:nvGrpSpPr>
          <p:cNvPr id="237" name="组合 142"/>
          <p:cNvGrpSpPr/>
          <p:nvPr/>
        </p:nvGrpSpPr>
        <p:grpSpPr>
          <a:xfrm>
            <a:off x="1564673" y="5237936"/>
            <a:ext cx="859026" cy="605347"/>
            <a:chOff x="7089459" y="3598864"/>
            <a:chExt cx="134937" cy="100014"/>
          </a:xfrm>
        </p:grpSpPr>
        <p:sp>
          <p:nvSpPr>
            <p:cNvPr id="238"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sp>
          <p:nvSpPr>
            <p:cNvPr id="239"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sp>
          <p:nvSpPr>
            <p:cNvPr id="240"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sp>
          <p:nvSpPr>
            <p:cNvPr id="241"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solidFill>
                  <a:sysClr val="windowText" lastClr="000000"/>
                </a:solidFill>
              </a:endParaRPr>
            </a:p>
          </p:txBody>
        </p:sp>
      </p:grpSp>
      <p:pic>
        <p:nvPicPr>
          <p:cNvPr id="242" name="Picture 1" descr="C:\Users\Administrator.WIN-LEILVHI4IE9\AppData\Roaming\Tencent\Users\270562900\QQ\WinTemp\RichOle\TBRIKP1%C%$HQVN1ROYQKEE.jpg"/>
          <p:cNvPicPr>
            <a:picLocks noChangeAspect="1" noChangeArrowheads="1"/>
          </p:cNvPicPr>
          <p:nvPr/>
        </p:nvPicPr>
        <p:blipFill>
          <a:blip r:embed="rId4" cstate="print"/>
          <a:srcRect/>
          <a:stretch>
            <a:fillRect/>
          </a:stretch>
        </p:blipFill>
        <p:spPr bwMode="auto">
          <a:xfrm>
            <a:off x="1684117" y="5254543"/>
            <a:ext cx="614826" cy="4028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3" name="Picture 2" descr="C:\Users\Administrator.WIN-LEILVHI4IE9\AppData\Roaming\Tencent\Users\270562900\QQ\WinTemp\RichOle\C{0J`5@BFWFNMG{FQL(QRVF.jpg"/>
          <p:cNvPicPr>
            <a:picLocks noChangeAspect="1" noChangeArrowheads="1"/>
          </p:cNvPicPr>
          <p:nvPr/>
        </p:nvPicPr>
        <p:blipFill>
          <a:blip r:embed="rId5" cstate="print"/>
          <a:srcRect/>
          <a:stretch>
            <a:fillRect/>
          </a:stretch>
        </p:blipFill>
        <p:spPr bwMode="auto">
          <a:xfrm>
            <a:off x="1691982" y="4443654"/>
            <a:ext cx="608385" cy="403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4" name="Picture 2" descr="C:\Users\Administrator.WIN-LEILVHI4IE9\AppData\Roaming\Tencent\Users\270562900\QQ\WinTemp\RichOle\C{0J`5@BFWFNMG{FQL(QRVF.jpg"/>
          <p:cNvPicPr>
            <a:picLocks noChangeAspect="1" noChangeArrowheads="1"/>
          </p:cNvPicPr>
          <p:nvPr/>
        </p:nvPicPr>
        <p:blipFill>
          <a:blip r:embed="rId5" cstate="print"/>
          <a:srcRect/>
          <a:stretch>
            <a:fillRect/>
          </a:stretch>
        </p:blipFill>
        <p:spPr bwMode="auto">
          <a:xfrm>
            <a:off x="1690558" y="3660241"/>
            <a:ext cx="608385" cy="3957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5" name="文本框 244"/>
          <p:cNvSpPr txBox="1"/>
          <p:nvPr/>
        </p:nvSpPr>
        <p:spPr>
          <a:xfrm>
            <a:off x="1658530" y="3292340"/>
            <a:ext cx="1355693" cy="307777"/>
          </a:xfrm>
          <a:prstGeom prst="rect">
            <a:avLst/>
          </a:prstGeom>
          <a:noFill/>
        </p:spPr>
        <p:txBody>
          <a:bodyPr wrap="square" rtlCol="0">
            <a:spAutoFit/>
          </a:bodyPr>
          <a:lstStyle>
            <a:defPPr>
              <a:defRPr lang="zh-CN"/>
            </a:defPPr>
            <a:lvl1pPr>
              <a:defRPr sz="1200">
                <a:latin typeface="+mn-ea"/>
                <a:ea typeface="+mn-ea"/>
              </a:defRPr>
            </a:lvl1pPr>
          </a:lstStyle>
          <a:p>
            <a:r>
              <a:rPr lang="zh-CN" altLang="en-US" sz="1400" dirty="0" smtClean="0"/>
              <a:t>瘦终端</a:t>
            </a:r>
            <a:endParaRPr lang="zh-CN" altLang="en-US" sz="1400" dirty="0"/>
          </a:p>
        </p:txBody>
      </p:sp>
      <p:grpSp>
        <p:nvGrpSpPr>
          <p:cNvPr id="246" name="组合 18396"/>
          <p:cNvGrpSpPr/>
          <p:nvPr/>
        </p:nvGrpSpPr>
        <p:grpSpPr>
          <a:xfrm>
            <a:off x="5384344" y="4055992"/>
            <a:ext cx="565448" cy="726625"/>
            <a:chOff x="1463676" y="588963"/>
            <a:chExt cx="274638" cy="638175"/>
          </a:xfrm>
          <a:solidFill>
            <a:srgbClr val="3C3C3B"/>
          </a:solidFill>
        </p:grpSpPr>
        <p:sp>
          <p:nvSpPr>
            <p:cNvPr id="247"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248"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249"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250"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51"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52"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53"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54"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55"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56"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57"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58"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59"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60"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61"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62"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63"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64"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65"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66"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67"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68"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69"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70"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71"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grpSp>
        <p:nvGrpSpPr>
          <p:cNvPr id="272" name="组合 18396"/>
          <p:cNvGrpSpPr/>
          <p:nvPr/>
        </p:nvGrpSpPr>
        <p:grpSpPr>
          <a:xfrm>
            <a:off x="4049191" y="4156579"/>
            <a:ext cx="565448" cy="726625"/>
            <a:chOff x="1463676" y="588963"/>
            <a:chExt cx="274638" cy="638175"/>
          </a:xfrm>
          <a:solidFill>
            <a:srgbClr val="3C3C3B"/>
          </a:solidFill>
        </p:grpSpPr>
        <p:sp>
          <p:nvSpPr>
            <p:cNvPr id="273" name="Freeform 356"/>
            <p:cNvSpPr>
              <a:spLocks noEditPoints="1"/>
            </p:cNvSpPr>
            <p:nvPr/>
          </p:nvSpPr>
          <p:spPr bwMode="auto">
            <a:xfrm>
              <a:off x="1463676" y="595313"/>
              <a:ext cx="84138" cy="620713"/>
            </a:xfrm>
            <a:custGeom>
              <a:avLst/>
              <a:gdLst>
                <a:gd name="T0" fmla="*/ 24 w 99"/>
                <a:gd name="T1" fmla="*/ 645 h 729"/>
                <a:gd name="T2" fmla="*/ 24 w 99"/>
                <a:gd name="T3" fmla="*/ 645 h 729"/>
                <a:gd name="T4" fmla="*/ 74 w 99"/>
                <a:gd name="T5" fmla="*/ 689 h 729"/>
                <a:gd name="T6" fmla="*/ 74 w 99"/>
                <a:gd name="T7" fmla="*/ 46 h 729"/>
                <a:gd name="T8" fmla="*/ 24 w 99"/>
                <a:gd name="T9" fmla="*/ 102 h 729"/>
                <a:gd name="T10" fmla="*/ 24 w 99"/>
                <a:gd name="T11" fmla="*/ 645 h 729"/>
                <a:gd name="T12" fmla="*/ 86 w 99"/>
                <a:gd name="T13" fmla="*/ 729 h 729"/>
                <a:gd name="T14" fmla="*/ 86 w 99"/>
                <a:gd name="T15" fmla="*/ 729 h 729"/>
                <a:gd name="T16" fmla="*/ 78 w 99"/>
                <a:gd name="T17" fmla="*/ 726 h 729"/>
                <a:gd name="T18" fmla="*/ 4 w 99"/>
                <a:gd name="T19" fmla="*/ 659 h 729"/>
                <a:gd name="T20" fmla="*/ 0 w 99"/>
                <a:gd name="T21" fmla="*/ 650 h 729"/>
                <a:gd name="T22" fmla="*/ 0 w 99"/>
                <a:gd name="T23" fmla="*/ 97 h 729"/>
                <a:gd name="T24" fmla="*/ 3 w 99"/>
                <a:gd name="T25" fmla="*/ 89 h 729"/>
                <a:gd name="T26" fmla="*/ 77 w 99"/>
                <a:gd name="T27" fmla="*/ 5 h 729"/>
                <a:gd name="T28" fmla="*/ 91 w 99"/>
                <a:gd name="T29" fmla="*/ 2 h 729"/>
                <a:gd name="T30" fmla="*/ 99 w 99"/>
                <a:gd name="T31" fmla="*/ 13 h 729"/>
                <a:gd name="T32" fmla="*/ 99 w 99"/>
                <a:gd name="T33" fmla="*/ 717 h 729"/>
                <a:gd name="T34" fmla="*/ 91 w 99"/>
                <a:gd name="T35" fmla="*/ 728 h 729"/>
                <a:gd name="T36" fmla="*/ 86 w 99"/>
                <a:gd name="T3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729">
                  <a:moveTo>
                    <a:pt x="24" y="645"/>
                  </a:moveTo>
                  <a:lnTo>
                    <a:pt x="24" y="645"/>
                  </a:lnTo>
                  <a:lnTo>
                    <a:pt x="74" y="689"/>
                  </a:lnTo>
                  <a:lnTo>
                    <a:pt x="74" y="46"/>
                  </a:lnTo>
                  <a:lnTo>
                    <a:pt x="24" y="102"/>
                  </a:lnTo>
                  <a:lnTo>
                    <a:pt x="24" y="645"/>
                  </a:lnTo>
                  <a:close/>
                  <a:moveTo>
                    <a:pt x="86" y="729"/>
                  </a:moveTo>
                  <a:lnTo>
                    <a:pt x="86" y="729"/>
                  </a:lnTo>
                  <a:cubicBezTo>
                    <a:pt x="83" y="729"/>
                    <a:pt x="80" y="728"/>
                    <a:pt x="78" y="726"/>
                  </a:cubicBezTo>
                  <a:lnTo>
                    <a:pt x="4" y="659"/>
                  </a:lnTo>
                  <a:cubicBezTo>
                    <a:pt x="1" y="657"/>
                    <a:pt x="0" y="654"/>
                    <a:pt x="0" y="650"/>
                  </a:cubicBezTo>
                  <a:lnTo>
                    <a:pt x="0" y="97"/>
                  </a:lnTo>
                  <a:cubicBezTo>
                    <a:pt x="0" y="94"/>
                    <a:pt x="1" y="91"/>
                    <a:pt x="3" y="89"/>
                  </a:cubicBezTo>
                  <a:lnTo>
                    <a:pt x="77" y="5"/>
                  </a:lnTo>
                  <a:cubicBezTo>
                    <a:pt x="81" y="1"/>
                    <a:pt x="86" y="0"/>
                    <a:pt x="91" y="2"/>
                  </a:cubicBezTo>
                  <a:cubicBezTo>
                    <a:pt x="96" y="3"/>
                    <a:pt x="99" y="8"/>
                    <a:pt x="99" y="13"/>
                  </a:cubicBezTo>
                  <a:lnTo>
                    <a:pt x="99" y="717"/>
                  </a:lnTo>
                  <a:cubicBezTo>
                    <a:pt x="99" y="722"/>
                    <a:pt x="96" y="726"/>
                    <a:pt x="91" y="728"/>
                  </a:cubicBezTo>
                  <a:cubicBezTo>
                    <a:pt x="90" y="729"/>
                    <a:pt x="88" y="729"/>
                    <a:pt x="86" y="729"/>
                  </a:cubicBezTo>
                  <a:close/>
                </a:path>
              </a:pathLst>
            </a:custGeom>
            <a:grpFill/>
            <a:ln w="0">
              <a:noFill/>
              <a:prstDash val="solid"/>
              <a:round/>
              <a:headEnd/>
              <a:tailEnd/>
            </a:ln>
          </p:spPr>
          <p:txBody>
            <a:bodyPr/>
            <a:lstStyle/>
            <a:p>
              <a:pPr defTabSz="543689">
                <a:defRPr/>
              </a:pPr>
              <a:endParaRPr lang="zh-CN" altLang="en-US" sz="3201"/>
            </a:p>
          </p:txBody>
        </p:sp>
        <p:sp>
          <p:nvSpPr>
            <p:cNvPr id="274" name="Freeform 357"/>
            <p:cNvSpPr>
              <a:spLocks/>
            </p:cNvSpPr>
            <p:nvPr/>
          </p:nvSpPr>
          <p:spPr bwMode="auto">
            <a:xfrm>
              <a:off x="1525588" y="595313"/>
              <a:ext cx="71438" cy="620713"/>
            </a:xfrm>
            <a:custGeom>
              <a:avLst/>
              <a:gdLst>
                <a:gd name="T0" fmla="*/ 81 w 84"/>
                <a:gd name="T1" fmla="*/ 728 h 728"/>
                <a:gd name="T2" fmla="*/ 81 w 84"/>
                <a:gd name="T3" fmla="*/ 728 h 728"/>
                <a:gd name="T4" fmla="*/ 12 w 84"/>
                <a:gd name="T5" fmla="*/ 728 h 728"/>
                <a:gd name="T6" fmla="*/ 0 w 84"/>
                <a:gd name="T7" fmla="*/ 716 h 728"/>
                <a:gd name="T8" fmla="*/ 0 w 84"/>
                <a:gd name="T9" fmla="*/ 12 h 728"/>
                <a:gd name="T10" fmla="*/ 12 w 84"/>
                <a:gd name="T11" fmla="*/ 0 h 728"/>
                <a:gd name="T12" fmla="*/ 84 w 84"/>
                <a:gd name="T13" fmla="*/ 0 h 728"/>
                <a:gd name="T14" fmla="*/ 84 w 84"/>
                <a:gd name="T15" fmla="*/ 24 h 728"/>
                <a:gd name="T16" fmla="*/ 25 w 84"/>
                <a:gd name="T17" fmla="*/ 24 h 728"/>
                <a:gd name="T18" fmla="*/ 25 w 84"/>
                <a:gd name="T19" fmla="*/ 703 h 728"/>
                <a:gd name="T20" fmla="*/ 81 w 84"/>
                <a:gd name="T21" fmla="*/ 703 h 728"/>
                <a:gd name="T22" fmla="*/ 81 w 84"/>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728">
                  <a:moveTo>
                    <a:pt x="81" y="728"/>
                  </a:moveTo>
                  <a:lnTo>
                    <a:pt x="81" y="728"/>
                  </a:lnTo>
                  <a:lnTo>
                    <a:pt x="12" y="728"/>
                  </a:lnTo>
                  <a:cubicBezTo>
                    <a:pt x="6" y="728"/>
                    <a:pt x="0" y="723"/>
                    <a:pt x="0" y="716"/>
                  </a:cubicBezTo>
                  <a:lnTo>
                    <a:pt x="0" y="12"/>
                  </a:lnTo>
                  <a:cubicBezTo>
                    <a:pt x="0" y="5"/>
                    <a:pt x="6" y="0"/>
                    <a:pt x="12" y="0"/>
                  </a:cubicBezTo>
                  <a:lnTo>
                    <a:pt x="84" y="0"/>
                  </a:lnTo>
                  <a:lnTo>
                    <a:pt x="84" y="24"/>
                  </a:lnTo>
                  <a:lnTo>
                    <a:pt x="25" y="24"/>
                  </a:lnTo>
                  <a:lnTo>
                    <a:pt x="25" y="703"/>
                  </a:lnTo>
                  <a:lnTo>
                    <a:pt x="81" y="703"/>
                  </a:lnTo>
                  <a:lnTo>
                    <a:pt x="81" y="728"/>
                  </a:lnTo>
                  <a:close/>
                </a:path>
              </a:pathLst>
            </a:custGeom>
            <a:grpFill/>
            <a:ln w="0">
              <a:noFill/>
              <a:prstDash val="solid"/>
              <a:round/>
              <a:headEnd/>
              <a:tailEnd/>
            </a:ln>
          </p:spPr>
          <p:txBody>
            <a:bodyPr/>
            <a:lstStyle/>
            <a:p>
              <a:pPr defTabSz="543689">
                <a:defRPr/>
              </a:pPr>
              <a:endParaRPr lang="zh-CN" altLang="en-US" sz="3201"/>
            </a:p>
          </p:txBody>
        </p:sp>
        <p:sp>
          <p:nvSpPr>
            <p:cNvPr id="275" name="Freeform 358"/>
            <p:cNvSpPr>
              <a:spLocks/>
            </p:cNvSpPr>
            <p:nvPr/>
          </p:nvSpPr>
          <p:spPr bwMode="auto">
            <a:xfrm>
              <a:off x="1670051" y="595313"/>
              <a:ext cx="68263" cy="620713"/>
            </a:xfrm>
            <a:custGeom>
              <a:avLst/>
              <a:gdLst>
                <a:gd name="T0" fmla="*/ 68 w 81"/>
                <a:gd name="T1" fmla="*/ 728 h 728"/>
                <a:gd name="T2" fmla="*/ 68 w 81"/>
                <a:gd name="T3" fmla="*/ 728 h 728"/>
                <a:gd name="T4" fmla="*/ 5 w 81"/>
                <a:gd name="T5" fmla="*/ 728 h 728"/>
                <a:gd name="T6" fmla="*/ 5 w 81"/>
                <a:gd name="T7" fmla="*/ 703 h 728"/>
                <a:gd name="T8" fmla="*/ 56 w 81"/>
                <a:gd name="T9" fmla="*/ 703 h 728"/>
                <a:gd name="T10" fmla="*/ 56 w 81"/>
                <a:gd name="T11" fmla="*/ 24 h 728"/>
                <a:gd name="T12" fmla="*/ 0 w 81"/>
                <a:gd name="T13" fmla="*/ 24 h 728"/>
                <a:gd name="T14" fmla="*/ 0 w 81"/>
                <a:gd name="T15" fmla="*/ 0 h 728"/>
                <a:gd name="T16" fmla="*/ 68 w 81"/>
                <a:gd name="T17" fmla="*/ 0 h 728"/>
                <a:gd name="T18" fmla="*/ 81 w 81"/>
                <a:gd name="T19" fmla="*/ 12 h 728"/>
                <a:gd name="T20" fmla="*/ 81 w 81"/>
                <a:gd name="T21" fmla="*/ 716 h 728"/>
                <a:gd name="T22" fmla="*/ 68 w 81"/>
                <a:gd name="T2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28">
                  <a:moveTo>
                    <a:pt x="68" y="728"/>
                  </a:moveTo>
                  <a:lnTo>
                    <a:pt x="68" y="728"/>
                  </a:lnTo>
                  <a:lnTo>
                    <a:pt x="5" y="728"/>
                  </a:lnTo>
                  <a:lnTo>
                    <a:pt x="5" y="703"/>
                  </a:lnTo>
                  <a:lnTo>
                    <a:pt x="56" y="703"/>
                  </a:lnTo>
                  <a:lnTo>
                    <a:pt x="56" y="24"/>
                  </a:lnTo>
                  <a:lnTo>
                    <a:pt x="0" y="24"/>
                  </a:lnTo>
                  <a:lnTo>
                    <a:pt x="0" y="0"/>
                  </a:lnTo>
                  <a:lnTo>
                    <a:pt x="68" y="0"/>
                  </a:lnTo>
                  <a:cubicBezTo>
                    <a:pt x="75" y="0"/>
                    <a:pt x="81" y="5"/>
                    <a:pt x="81" y="12"/>
                  </a:cubicBezTo>
                  <a:lnTo>
                    <a:pt x="81" y="716"/>
                  </a:lnTo>
                  <a:cubicBezTo>
                    <a:pt x="81" y="723"/>
                    <a:pt x="75" y="728"/>
                    <a:pt x="68" y="728"/>
                  </a:cubicBezTo>
                  <a:close/>
                </a:path>
              </a:pathLst>
            </a:custGeom>
            <a:grpFill/>
            <a:ln w="0">
              <a:noFill/>
              <a:prstDash val="solid"/>
              <a:round/>
              <a:headEnd/>
              <a:tailEnd/>
            </a:ln>
          </p:spPr>
          <p:txBody>
            <a:bodyPr/>
            <a:lstStyle/>
            <a:p>
              <a:pPr defTabSz="543689">
                <a:defRPr/>
              </a:pPr>
              <a:endParaRPr lang="zh-CN" altLang="en-US" sz="3201"/>
            </a:p>
          </p:txBody>
        </p:sp>
        <p:sp>
          <p:nvSpPr>
            <p:cNvPr id="276" name="Freeform 359"/>
            <p:cNvSpPr>
              <a:spLocks/>
            </p:cNvSpPr>
            <p:nvPr/>
          </p:nvSpPr>
          <p:spPr bwMode="auto">
            <a:xfrm>
              <a:off x="1525588" y="1204913"/>
              <a:ext cx="22225"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77" name="Freeform 360"/>
            <p:cNvSpPr>
              <a:spLocks/>
            </p:cNvSpPr>
            <p:nvPr/>
          </p:nvSpPr>
          <p:spPr bwMode="auto">
            <a:xfrm>
              <a:off x="1717676" y="1204913"/>
              <a:ext cx="20638" cy="20638"/>
            </a:xfrm>
            <a:custGeom>
              <a:avLst/>
              <a:gdLst>
                <a:gd name="T0" fmla="*/ 25 w 25"/>
                <a:gd name="T1" fmla="*/ 24 h 24"/>
                <a:gd name="T2" fmla="*/ 25 w 25"/>
                <a:gd name="T3" fmla="*/ 24 h 24"/>
                <a:gd name="T4" fmla="*/ 0 w 25"/>
                <a:gd name="T5" fmla="*/ 24 h 24"/>
                <a:gd name="T6" fmla="*/ 0 w 25"/>
                <a:gd name="T7" fmla="*/ 0 h 24"/>
                <a:gd name="T8" fmla="*/ 25 w 25"/>
                <a:gd name="T9" fmla="*/ 0 h 24"/>
                <a:gd name="T10" fmla="*/ 25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25" y="24"/>
                  </a:moveTo>
                  <a:lnTo>
                    <a:pt x="25" y="24"/>
                  </a:lnTo>
                  <a:lnTo>
                    <a:pt x="0" y="24"/>
                  </a:lnTo>
                  <a:lnTo>
                    <a:pt x="0" y="0"/>
                  </a:lnTo>
                  <a:lnTo>
                    <a:pt x="25" y="0"/>
                  </a:lnTo>
                  <a:lnTo>
                    <a:pt x="25" y="24"/>
                  </a:lnTo>
                  <a:close/>
                </a:path>
              </a:pathLst>
            </a:custGeom>
            <a:grpFill/>
            <a:ln w="0">
              <a:noFill/>
              <a:prstDash val="solid"/>
              <a:round/>
              <a:headEnd/>
              <a:tailEnd/>
            </a:ln>
          </p:spPr>
          <p:txBody>
            <a:bodyPr/>
            <a:lstStyle/>
            <a:p>
              <a:pPr defTabSz="543689">
                <a:defRPr/>
              </a:pPr>
              <a:endParaRPr lang="zh-CN" altLang="en-US" sz="3201"/>
            </a:p>
          </p:txBody>
        </p:sp>
        <p:sp>
          <p:nvSpPr>
            <p:cNvPr id="278" name="Freeform 361"/>
            <p:cNvSpPr>
              <a:spLocks/>
            </p:cNvSpPr>
            <p:nvPr/>
          </p:nvSpPr>
          <p:spPr bwMode="auto">
            <a:xfrm>
              <a:off x="1560513"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79" name="Freeform 362"/>
            <p:cNvSpPr>
              <a:spLocks/>
            </p:cNvSpPr>
            <p:nvPr/>
          </p:nvSpPr>
          <p:spPr bwMode="auto">
            <a:xfrm>
              <a:off x="1692276" y="606426"/>
              <a:ext cx="12700" cy="598488"/>
            </a:xfrm>
            <a:custGeom>
              <a:avLst/>
              <a:gdLst>
                <a:gd name="T0" fmla="*/ 15 w 15"/>
                <a:gd name="T1" fmla="*/ 704 h 704"/>
                <a:gd name="T2" fmla="*/ 15 w 15"/>
                <a:gd name="T3" fmla="*/ 704 h 704"/>
                <a:gd name="T4" fmla="*/ 0 w 15"/>
                <a:gd name="T5" fmla="*/ 704 h 704"/>
                <a:gd name="T6" fmla="*/ 0 w 15"/>
                <a:gd name="T7" fmla="*/ 0 h 704"/>
                <a:gd name="T8" fmla="*/ 15 w 15"/>
                <a:gd name="T9" fmla="*/ 0 h 704"/>
                <a:gd name="T10" fmla="*/ 15 w 15"/>
                <a:gd name="T11" fmla="*/ 704 h 704"/>
              </a:gdLst>
              <a:ahLst/>
              <a:cxnLst>
                <a:cxn ang="0">
                  <a:pos x="T0" y="T1"/>
                </a:cxn>
                <a:cxn ang="0">
                  <a:pos x="T2" y="T3"/>
                </a:cxn>
                <a:cxn ang="0">
                  <a:pos x="T4" y="T5"/>
                </a:cxn>
                <a:cxn ang="0">
                  <a:pos x="T6" y="T7"/>
                </a:cxn>
                <a:cxn ang="0">
                  <a:pos x="T8" y="T9"/>
                </a:cxn>
                <a:cxn ang="0">
                  <a:pos x="T10" y="T11"/>
                </a:cxn>
              </a:cxnLst>
              <a:rect l="0" t="0" r="r" b="b"/>
              <a:pathLst>
                <a:path w="15" h="704">
                  <a:moveTo>
                    <a:pt x="15" y="704"/>
                  </a:moveTo>
                  <a:lnTo>
                    <a:pt x="15" y="704"/>
                  </a:lnTo>
                  <a:lnTo>
                    <a:pt x="0" y="704"/>
                  </a:lnTo>
                  <a:lnTo>
                    <a:pt x="0" y="0"/>
                  </a:lnTo>
                  <a:lnTo>
                    <a:pt x="15" y="0"/>
                  </a:lnTo>
                  <a:lnTo>
                    <a:pt x="15" y="704"/>
                  </a:lnTo>
                  <a:close/>
                </a:path>
              </a:pathLst>
            </a:custGeom>
            <a:grpFill/>
            <a:ln w="0">
              <a:noFill/>
              <a:prstDash val="solid"/>
              <a:round/>
              <a:headEnd/>
              <a:tailEnd/>
            </a:ln>
          </p:spPr>
          <p:txBody>
            <a:bodyPr/>
            <a:lstStyle/>
            <a:p>
              <a:pPr defTabSz="543689">
                <a:defRPr/>
              </a:pPr>
              <a:endParaRPr lang="zh-CN" altLang="en-US" sz="3201"/>
            </a:p>
          </p:txBody>
        </p:sp>
        <p:sp>
          <p:nvSpPr>
            <p:cNvPr id="280" name="Freeform 363"/>
            <p:cNvSpPr>
              <a:spLocks noEditPoints="1"/>
            </p:cNvSpPr>
            <p:nvPr/>
          </p:nvSpPr>
          <p:spPr bwMode="auto">
            <a:xfrm>
              <a:off x="1609726" y="704851"/>
              <a:ext cx="46038" cy="41275"/>
            </a:xfrm>
            <a:custGeom>
              <a:avLst/>
              <a:gdLst>
                <a:gd name="T0" fmla="*/ 9 w 53"/>
                <a:gd name="T1" fmla="*/ 37 h 47"/>
                <a:gd name="T2" fmla="*/ 9 w 53"/>
                <a:gd name="T3" fmla="*/ 37 h 47"/>
                <a:gd name="T4" fmla="*/ 43 w 53"/>
                <a:gd name="T5" fmla="*/ 37 h 47"/>
                <a:gd name="T6" fmla="*/ 43 w 53"/>
                <a:gd name="T7" fmla="*/ 10 h 47"/>
                <a:gd name="T8" fmla="*/ 9 w 53"/>
                <a:gd name="T9" fmla="*/ 10 h 47"/>
                <a:gd name="T10" fmla="*/ 9 w 53"/>
                <a:gd name="T11" fmla="*/ 37 h 47"/>
                <a:gd name="T12" fmla="*/ 47 w 53"/>
                <a:gd name="T13" fmla="*/ 47 h 47"/>
                <a:gd name="T14" fmla="*/ 47 w 53"/>
                <a:gd name="T15" fmla="*/ 47 h 47"/>
                <a:gd name="T16" fmla="*/ 6 w 53"/>
                <a:gd name="T17" fmla="*/ 47 h 47"/>
                <a:gd name="T18" fmla="*/ 0 w 53"/>
                <a:gd name="T19" fmla="*/ 40 h 47"/>
                <a:gd name="T20" fmla="*/ 0 w 53"/>
                <a:gd name="T21" fmla="*/ 6 h 47"/>
                <a:gd name="T22" fmla="*/ 6 w 53"/>
                <a:gd name="T23" fmla="*/ 0 h 47"/>
                <a:gd name="T24" fmla="*/ 47 w 53"/>
                <a:gd name="T25" fmla="*/ 0 h 47"/>
                <a:gd name="T26" fmla="*/ 53 w 53"/>
                <a:gd name="T27" fmla="*/ 6 h 47"/>
                <a:gd name="T28" fmla="*/ 53 w 53"/>
                <a:gd name="T29" fmla="*/ 40 h 47"/>
                <a:gd name="T30" fmla="*/ 47 w 53"/>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7">
                  <a:moveTo>
                    <a:pt x="9" y="37"/>
                  </a:moveTo>
                  <a:lnTo>
                    <a:pt x="9" y="37"/>
                  </a:lnTo>
                  <a:lnTo>
                    <a:pt x="43" y="37"/>
                  </a:lnTo>
                  <a:lnTo>
                    <a:pt x="43" y="10"/>
                  </a:lnTo>
                  <a:lnTo>
                    <a:pt x="9" y="10"/>
                  </a:lnTo>
                  <a:lnTo>
                    <a:pt x="9" y="37"/>
                  </a:lnTo>
                  <a:close/>
                  <a:moveTo>
                    <a:pt x="47" y="47"/>
                  </a:moveTo>
                  <a:lnTo>
                    <a:pt x="47" y="47"/>
                  </a:lnTo>
                  <a:lnTo>
                    <a:pt x="6" y="47"/>
                  </a:lnTo>
                  <a:cubicBezTo>
                    <a:pt x="2" y="47"/>
                    <a:pt x="0" y="44"/>
                    <a:pt x="0" y="40"/>
                  </a:cubicBezTo>
                  <a:lnTo>
                    <a:pt x="0" y="6"/>
                  </a:lnTo>
                  <a:cubicBezTo>
                    <a:pt x="0" y="3"/>
                    <a:pt x="2" y="0"/>
                    <a:pt x="6" y="0"/>
                  </a:cubicBezTo>
                  <a:lnTo>
                    <a:pt x="47" y="0"/>
                  </a:lnTo>
                  <a:cubicBezTo>
                    <a:pt x="50" y="0"/>
                    <a:pt x="53" y="3"/>
                    <a:pt x="53" y="6"/>
                  </a:cubicBezTo>
                  <a:lnTo>
                    <a:pt x="53" y="40"/>
                  </a:lnTo>
                  <a:cubicBezTo>
                    <a:pt x="53" y="44"/>
                    <a:pt x="50" y="47"/>
                    <a:pt x="47" y="47"/>
                  </a:cubicBezTo>
                  <a:close/>
                </a:path>
              </a:pathLst>
            </a:custGeom>
            <a:grpFill/>
            <a:ln w="0">
              <a:noFill/>
              <a:prstDash val="solid"/>
              <a:round/>
              <a:headEnd/>
              <a:tailEnd/>
            </a:ln>
          </p:spPr>
          <p:txBody>
            <a:bodyPr/>
            <a:lstStyle/>
            <a:p>
              <a:pPr defTabSz="543689">
                <a:defRPr/>
              </a:pPr>
              <a:endParaRPr lang="zh-CN" altLang="en-US" sz="3201"/>
            </a:p>
          </p:txBody>
        </p:sp>
        <p:sp>
          <p:nvSpPr>
            <p:cNvPr id="281" name="Freeform 364"/>
            <p:cNvSpPr>
              <a:spLocks/>
            </p:cNvSpPr>
            <p:nvPr/>
          </p:nvSpPr>
          <p:spPr bwMode="auto">
            <a:xfrm>
              <a:off x="1625601" y="635001"/>
              <a:ext cx="4763" cy="4763"/>
            </a:xfrm>
            <a:custGeom>
              <a:avLst/>
              <a:gdLst>
                <a:gd name="T0" fmla="*/ 1 w 5"/>
                <a:gd name="T1" fmla="*/ 2 h 5"/>
                <a:gd name="T2" fmla="*/ 1 w 5"/>
                <a:gd name="T3" fmla="*/ 2 h 5"/>
                <a:gd name="T4" fmla="*/ 4 w 5"/>
                <a:gd name="T5" fmla="*/ 2 h 5"/>
                <a:gd name="T6" fmla="*/ 4 w 5"/>
                <a:gd name="T7" fmla="*/ 0 h 5"/>
                <a:gd name="T8" fmla="*/ 5 w 5"/>
                <a:gd name="T9" fmla="*/ 0 h 5"/>
                <a:gd name="T10" fmla="*/ 5 w 5"/>
                <a:gd name="T11" fmla="*/ 5 h 5"/>
                <a:gd name="T12" fmla="*/ 4 w 5"/>
                <a:gd name="T13" fmla="*/ 5 h 5"/>
                <a:gd name="T14" fmla="*/ 4 w 5"/>
                <a:gd name="T15" fmla="*/ 3 h 5"/>
                <a:gd name="T16" fmla="*/ 1 w 5"/>
                <a:gd name="T17" fmla="*/ 3 h 5"/>
                <a:gd name="T18" fmla="*/ 1 w 5"/>
                <a:gd name="T19" fmla="*/ 5 h 5"/>
                <a:gd name="T20" fmla="*/ 0 w 5"/>
                <a:gd name="T21" fmla="*/ 5 h 5"/>
                <a:gd name="T22" fmla="*/ 0 w 5"/>
                <a:gd name="T23" fmla="*/ 0 h 5"/>
                <a:gd name="T24" fmla="*/ 1 w 5"/>
                <a:gd name="T25" fmla="*/ 0 h 5"/>
                <a:gd name="T26" fmla="*/ 1 w 5"/>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w="0">
              <a:noFill/>
              <a:prstDash val="solid"/>
              <a:round/>
              <a:headEnd/>
              <a:tailEnd/>
            </a:ln>
          </p:spPr>
          <p:txBody>
            <a:bodyPr/>
            <a:lstStyle/>
            <a:p>
              <a:pPr defTabSz="543689">
                <a:defRPr/>
              </a:pPr>
              <a:endParaRPr lang="zh-CN" altLang="en-US" sz="3201"/>
            </a:p>
          </p:txBody>
        </p:sp>
        <p:sp>
          <p:nvSpPr>
            <p:cNvPr id="282" name="Freeform 365"/>
            <p:cNvSpPr>
              <a:spLocks/>
            </p:cNvSpPr>
            <p:nvPr/>
          </p:nvSpPr>
          <p:spPr bwMode="auto">
            <a:xfrm>
              <a:off x="1630363" y="635001"/>
              <a:ext cx="4763" cy="4763"/>
            </a:xfrm>
            <a:custGeom>
              <a:avLst/>
              <a:gdLst>
                <a:gd name="T0" fmla="*/ 1 w 5"/>
                <a:gd name="T1" fmla="*/ 3 h 5"/>
                <a:gd name="T2" fmla="*/ 1 w 5"/>
                <a:gd name="T3" fmla="*/ 3 h 5"/>
                <a:gd name="T4" fmla="*/ 3 w 5"/>
                <a:gd name="T5" fmla="*/ 4 h 5"/>
                <a:gd name="T6" fmla="*/ 4 w 5"/>
                <a:gd name="T7" fmla="*/ 3 h 5"/>
                <a:gd name="T8" fmla="*/ 4 w 5"/>
                <a:gd name="T9" fmla="*/ 0 h 5"/>
                <a:gd name="T10" fmla="*/ 5 w 5"/>
                <a:gd name="T11" fmla="*/ 0 h 5"/>
                <a:gd name="T12" fmla="*/ 5 w 5"/>
                <a:gd name="T13" fmla="*/ 3 h 5"/>
                <a:gd name="T14" fmla="*/ 4 w 5"/>
                <a:gd name="T15" fmla="*/ 4 h 5"/>
                <a:gd name="T16" fmla="*/ 3 w 5"/>
                <a:gd name="T17" fmla="*/ 5 h 5"/>
                <a:gd name="T18" fmla="*/ 1 w 5"/>
                <a:gd name="T19" fmla="*/ 4 h 5"/>
                <a:gd name="T20" fmla="*/ 0 w 5"/>
                <a:gd name="T21" fmla="*/ 3 h 5"/>
                <a:gd name="T22" fmla="*/ 0 w 5"/>
                <a:gd name="T23" fmla="*/ 0 h 5"/>
                <a:gd name="T24" fmla="*/ 1 w 5"/>
                <a:gd name="T25" fmla="*/ 0 h 5"/>
                <a:gd name="T26" fmla="*/ 1 w 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
                  <a:moveTo>
                    <a:pt x="1" y="3"/>
                  </a:moveTo>
                  <a:lnTo>
                    <a:pt x="1" y="3"/>
                  </a:lnTo>
                  <a:cubicBezTo>
                    <a:pt x="1" y="4"/>
                    <a:pt x="2" y="4"/>
                    <a:pt x="3" y="4"/>
                  </a:cubicBezTo>
                  <a:cubicBezTo>
                    <a:pt x="3" y="4"/>
                    <a:pt x="4" y="4"/>
                    <a:pt x="4" y="3"/>
                  </a:cubicBezTo>
                  <a:lnTo>
                    <a:pt x="4" y="0"/>
                  </a:lnTo>
                  <a:lnTo>
                    <a:pt x="5" y="0"/>
                  </a:lnTo>
                  <a:lnTo>
                    <a:pt x="5" y="3"/>
                  </a:lnTo>
                  <a:cubicBezTo>
                    <a:pt x="5" y="3"/>
                    <a:pt x="5" y="4"/>
                    <a:pt x="4" y="4"/>
                  </a:cubicBezTo>
                  <a:cubicBezTo>
                    <a:pt x="4" y="5"/>
                    <a:pt x="3" y="5"/>
                    <a:pt x="3" y="5"/>
                  </a:cubicBezTo>
                  <a:cubicBezTo>
                    <a:pt x="2" y="5"/>
                    <a:pt x="1" y="5"/>
                    <a:pt x="1" y="4"/>
                  </a:cubicBezTo>
                  <a:cubicBezTo>
                    <a:pt x="1" y="4"/>
                    <a:pt x="0" y="3"/>
                    <a:pt x="0" y="3"/>
                  </a:cubicBezTo>
                  <a:lnTo>
                    <a:pt x="0" y="0"/>
                  </a:lnTo>
                  <a:lnTo>
                    <a:pt x="1" y="0"/>
                  </a:lnTo>
                  <a:lnTo>
                    <a:pt x="1" y="3"/>
                  </a:lnTo>
                  <a:close/>
                </a:path>
              </a:pathLst>
            </a:custGeom>
            <a:grpFill/>
            <a:ln w="0">
              <a:noFill/>
              <a:prstDash val="solid"/>
              <a:round/>
              <a:headEnd/>
              <a:tailEnd/>
            </a:ln>
          </p:spPr>
          <p:txBody>
            <a:bodyPr/>
            <a:lstStyle/>
            <a:p>
              <a:pPr defTabSz="543689">
                <a:defRPr/>
              </a:pPr>
              <a:endParaRPr lang="zh-CN" altLang="en-US" sz="3201"/>
            </a:p>
          </p:txBody>
        </p:sp>
        <p:sp>
          <p:nvSpPr>
            <p:cNvPr id="283" name="Freeform 366"/>
            <p:cNvSpPr>
              <a:spLocks noEditPoints="1"/>
            </p:cNvSpPr>
            <p:nvPr/>
          </p:nvSpPr>
          <p:spPr bwMode="auto">
            <a:xfrm>
              <a:off x="1635126" y="635001"/>
              <a:ext cx="3175" cy="4763"/>
            </a:xfrm>
            <a:custGeom>
              <a:avLst/>
              <a:gdLst>
                <a:gd name="T0" fmla="*/ 2 w 5"/>
                <a:gd name="T1" fmla="*/ 3 h 5"/>
                <a:gd name="T2" fmla="*/ 2 w 5"/>
                <a:gd name="T3" fmla="*/ 3 h 5"/>
                <a:gd name="T4" fmla="*/ 3 w 5"/>
                <a:gd name="T5" fmla="*/ 3 h 5"/>
                <a:gd name="T6" fmla="*/ 2 w 5"/>
                <a:gd name="T7" fmla="*/ 1 h 5"/>
                <a:gd name="T8" fmla="*/ 2 w 5"/>
                <a:gd name="T9" fmla="*/ 3 h 5"/>
                <a:gd name="T10" fmla="*/ 3 w 5"/>
                <a:gd name="T11" fmla="*/ 0 h 5"/>
                <a:gd name="T12" fmla="*/ 3 w 5"/>
                <a:gd name="T13" fmla="*/ 0 h 5"/>
                <a:gd name="T14" fmla="*/ 5 w 5"/>
                <a:gd name="T15" fmla="*/ 5 h 5"/>
                <a:gd name="T16" fmla="*/ 4 w 5"/>
                <a:gd name="T17" fmla="*/ 5 h 5"/>
                <a:gd name="T18" fmla="*/ 3 w 5"/>
                <a:gd name="T19" fmla="*/ 4 h 5"/>
                <a:gd name="T20" fmla="*/ 1 w 5"/>
                <a:gd name="T21" fmla="*/ 4 h 5"/>
                <a:gd name="T22" fmla="*/ 1 w 5"/>
                <a:gd name="T23" fmla="*/ 5 h 5"/>
                <a:gd name="T24" fmla="*/ 0 w 5"/>
                <a:gd name="T25" fmla="*/ 5 h 5"/>
                <a:gd name="T26" fmla="*/ 2 w 5"/>
                <a:gd name="T27" fmla="*/ 0 h 5"/>
                <a:gd name="T28" fmla="*/ 3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2" y="3"/>
                  </a:moveTo>
                  <a:lnTo>
                    <a:pt x="2" y="3"/>
                  </a:lnTo>
                  <a:lnTo>
                    <a:pt x="3" y="3"/>
                  </a:lnTo>
                  <a:lnTo>
                    <a:pt x="2" y="1"/>
                  </a:lnTo>
                  <a:lnTo>
                    <a:pt x="2" y="3"/>
                  </a:lnTo>
                  <a:close/>
                  <a:moveTo>
                    <a:pt x="3" y="0"/>
                  </a:moveTo>
                  <a:lnTo>
                    <a:pt x="3" y="0"/>
                  </a:lnTo>
                  <a:lnTo>
                    <a:pt x="5" y="5"/>
                  </a:lnTo>
                  <a:lnTo>
                    <a:pt x="4" y="5"/>
                  </a:lnTo>
                  <a:lnTo>
                    <a:pt x="3" y="4"/>
                  </a:lnTo>
                  <a:lnTo>
                    <a:pt x="1" y="4"/>
                  </a:lnTo>
                  <a:lnTo>
                    <a:pt x="1" y="5"/>
                  </a:lnTo>
                  <a:lnTo>
                    <a:pt x="0" y="5"/>
                  </a:lnTo>
                  <a:lnTo>
                    <a:pt x="2" y="0"/>
                  </a:lnTo>
                  <a:lnTo>
                    <a:pt x="3" y="0"/>
                  </a:lnTo>
                  <a:close/>
                </a:path>
              </a:pathLst>
            </a:custGeom>
            <a:grpFill/>
            <a:ln w="0">
              <a:noFill/>
              <a:prstDash val="solid"/>
              <a:round/>
              <a:headEnd/>
              <a:tailEnd/>
            </a:ln>
          </p:spPr>
          <p:txBody>
            <a:bodyPr/>
            <a:lstStyle/>
            <a:p>
              <a:pPr defTabSz="543689">
                <a:defRPr/>
              </a:pPr>
              <a:endParaRPr lang="zh-CN" altLang="en-US" sz="3201"/>
            </a:p>
          </p:txBody>
        </p:sp>
        <p:sp>
          <p:nvSpPr>
            <p:cNvPr id="284" name="Freeform 367"/>
            <p:cNvSpPr>
              <a:spLocks/>
            </p:cNvSpPr>
            <p:nvPr/>
          </p:nvSpPr>
          <p:spPr bwMode="auto">
            <a:xfrm>
              <a:off x="1638301" y="635001"/>
              <a:ext cx="6350" cy="4763"/>
            </a:xfrm>
            <a:custGeom>
              <a:avLst/>
              <a:gdLst>
                <a:gd name="T0" fmla="*/ 2 w 8"/>
                <a:gd name="T1" fmla="*/ 0 h 5"/>
                <a:gd name="T2" fmla="*/ 2 w 8"/>
                <a:gd name="T3" fmla="*/ 0 h 5"/>
                <a:gd name="T4" fmla="*/ 3 w 8"/>
                <a:gd name="T5" fmla="*/ 4 h 5"/>
                <a:gd name="T6" fmla="*/ 4 w 8"/>
                <a:gd name="T7" fmla="*/ 0 h 5"/>
                <a:gd name="T8" fmla="*/ 5 w 8"/>
                <a:gd name="T9" fmla="*/ 0 h 5"/>
                <a:gd name="T10" fmla="*/ 6 w 8"/>
                <a:gd name="T11" fmla="*/ 4 h 5"/>
                <a:gd name="T12" fmla="*/ 7 w 8"/>
                <a:gd name="T13" fmla="*/ 0 h 5"/>
                <a:gd name="T14" fmla="*/ 8 w 8"/>
                <a:gd name="T15" fmla="*/ 0 h 5"/>
                <a:gd name="T16" fmla="*/ 6 w 8"/>
                <a:gd name="T17" fmla="*/ 5 h 5"/>
                <a:gd name="T18" fmla="*/ 5 w 8"/>
                <a:gd name="T19" fmla="*/ 5 h 5"/>
                <a:gd name="T20" fmla="*/ 4 w 8"/>
                <a:gd name="T21" fmla="*/ 1 h 5"/>
                <a:gd name="T22" fmla="*/ 3 w 8"/>
                <a:gd name="T23" fmla="*/ 5 h 5"/>
                <a:gd name="T24" fmla="*/ 2 w 8"/>
                <a:gd name="T25" fmla="*/ 5 h 5"/>
                <a:gd name="T26" fmla="*/ 0 w 8"/>
                <a:gd name="T27" fmla="*/ 0 h 5"/>
                <a:gd name="T28" fmla="*/ 2 w 8"/>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2" y="0"/>
                  </a:moveTo>
                  <a:lnTo>
                    <a:pt x="2" y="0"/>
                  </a:lnTo>
                  <a:lnTo>
                    <a:pt x="3" y="4"/>
                  </a:lnTo>
                  <a:lnTo>
                    <a:pt x="4" y="0"/>
                  </a:lnTo>
                  <a:lnTo>
                    <a:pt x="5" y="0"/>
                  </a:lnTo>
                  <a:lnTo>
                    <a:pt x="6" y="4"/>
                  </a:lnTo>
                  <a:lnTo>
                    <a:pt x="7" y="0"/>
                  </a:lnTo>
                  <a:lnTo>
                    <a:pt x="8" y="0"/>
                  </a:lnTo>
                  <a:lnTo>
                    <a:pt x="6" y="5"/>
                  </a:lnTo>
                  <a:lnTo>
                    <a:pt x="5" y="5"/>
                  </a:lnTo>
                  <a:lnTo>
                    <a:pt x="4" y="1"/>
                  </a:lnTo>
                  <a:lnTo>
                    <a:pt x="3" y="5"/>
                  </a:lnTo>
                  <a:lnTo>
                    <a:pt x="2" y="5"/>
                  </a:lnTo>
                  <a:lnTo>
                    <a:pt x="0" y="0"/>
                  </a:lnTo>
                  <a:lnTo>
                    <a:pt x="2" y="0"/>
                  </a:lnTo>
                  <a:close/>
                </a:path>
              </a:pathLst>
            </a:custGeom>
            <a:grpFill/>
            <a:ln w="0">
              <a:noFill/>
              <a:prstDash val="solid"/>
              <a:round/>
              <a:headEnd/>
              <a:tailEnd/>
            </a:ln>
          </p:spPr>
          <p:txBody>
            <a:bodyPr/>
            <a:lstStyle/>
            <a:p>
              <a:pPr defTabSz="543689">
                <a:defRPr/>
              </a:pPr>
              <a:endParaRPr lang="zh-CN" altLang="en-US" sz="3201"/>
            </a:p>
          </p:txBody>
        </p:sp>
        <p:sp>
          <p:nvSpPr>
            <p:cNvPr id="285" name="Freeform 368"/>
            <p:cNvSpPr>
              <a:spLocks/>
            </p:cNvSpPr>
            <p:nvPr/>
          </p:nvSpPr>
          <p:spPr bwMode="auto">
            <a:xfrm>
              <a:off x="1644651" y="635001"/>
              <a:ext cx="3175" cy="4763"/>
            </a:xfrm>
            <a:custGeom>
              <a:avLst/>
              <a:gdLst>
                <a:gd name="T0" fmla="*/ 1 w 4"/>
                <a:gd name="T1" fmla="*/ 2 h 5"/>
                <a:gd name="T2" fmla="*/ 1 w 4"/>
                <a:gd name="T3" fmla="*/ 2 h 5"/>
                <a:gd name="T4" fmla="*/ 4 w 4"/>
                <a:gd name="T5" fmla="*/ 2 h 5"/>
                <a:gd name="T6" fmla="*/ 4 w 4"/>
                <a:gd name="T7" fmla="*/ 3 h 5"/>
                <a:gd name="T8" fmla="*/ 1 w 4"/>
                <a:gd name="T9" fmla="*/ 3 h 5"/>
                <a:gd name="T10" fmla="*/ 2 w 4"/>
                <a:gd name="T11" fmla="*/ 4 h 5"/>
                <a:gd name="T12" fmla="*/ 4 w 4"/>
                <a:gd name="T13" fmla="*/ 4 h 5"/>
                <a:gd name="T14" fmla="*/ 4 w 4"/>
                <a:gd name="T15" fmla="*/ 5 h 5"/>
                <a:gd name="T16" fmla="*/ 2 w 4"/>
                <a:gd name="T17" fmla="*/ 5 h 5"/>
                <a:gd name="T18" fmla="*/ 1 w 4"/>
                <a:gd name="T19" fmla="*/ 4 h 5"/>
                <a:gd name="T20" fmla="*/ 0 w 4"/>
                <a:gd name="T21" fmla="*/ 3 h 5"/>
                <a:gd name="T22" fmla="*/ 2 w 4"/>
                <a:gd name="T23" fmla="*/ 0 h 5"/>
                <a:gd name="T24" fmla="*/ 4 w 4"/>
                <a:gd name="T25" fmla="*/ 0 h 5"/>
                <a:gd name="T26" fmla="*/ 4 w 4"/>
                <a:gd name="T27" fmla="*/ 1 h 5"/>
                <a:gd name="T28" fmla="*/ 2 w 4"/>
                <a:gd name="T29" fmla="*/ 1 h 5"/>
                <a:gd name="T30" fmla="*/ 1 w 4"/>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2"/>
                  </a:moveTo>
                  <a:lnTo>
                    <a:pt x="1" y="2"/>
                  </a:lnTo>
                  <a:lnTo>
                    <a:pt x="4" y="2"/>
                  </a:lnTo>
                  <a:lnTo>
                    <a:pt x="4" y="3"/>
                  </a:lnTo>
                  <a:lnTo>
                    <a:pt x="1" y="3"/>
                  </a:lnTo>
                  <a:cubicBezTo>
                    <a:pt x="1" y="4"/>
                    <a:pt x="2" y="4"/>
                    <a:pt x="2" y="4"/>
                  </a:cubicBezTo>
                  <a:lnTo>
                    <a:pt x="4" y="4"/>
                  </a:lnTo>
                  <a:lnTo>
                    <a:pt x="4" y="5"/>
                  </a:lnTo>
                  <a:lnTo>
                    <a:pt x="2" y="5"/>
                  </a:lnTo>
                  <a:cubicBezTo>
                    <a:pt x="2" y="5"/>
                    <a:pt x="1" y="5"/>
                    <a:pt x="1" y="4"/>
                  </a:cubicBezTo>
                  <a:cubicBezTo>
                    <a:pt x="0" y="4"/>
                    <a:pt x="0" y="3"/>
                    <a:pt x="0" y="3"/>
                  </a:cubicBezTo>
                  <a:cubicBezTo>
                    <a:pt x="0" y="1"/>
                    <a:pt x="1" y="0"/>
                    <a:pt x="2" y="0"/>
                  </a:cubicBezTo>
                  <a:lnTo>
                    <a:pt x="4" y="0"/>
                  </a:lnTo>
                  <a:lnTo>
                    <a:pt x="4" y="1"/>
                  </a:lnTo>
                  <a:lnTo>
                    <a:pt x="2" y="1"/>
                  </a:lnTo>
                  <a:cubicBezTo>
                    <a:pt x="2" y="1"/>
                    <a:pt x="1" y="1"/>
                    <a:pt x="1" y="2"/>
                  </a:cubicBezTo>
                  <a:close/>
                </a:path>
              </a:pathLst>
            </a:custGeom>
            <a:grpFill/>
            <a:ln w="0">
              <a:noFill/>
              <a:prstDash val="solid"/>
              <a:round/>
              <a:headEnd/>
              <a:tailEnd/>
            </a:ln>
          </p:spPr>
          <p:txBody>
            <a:bodyPr/>
            <a:lstStyle/>
            <a:p>
              <a:pPr defTabSz="543689">
                <a:defRPr/>
              </a:pPr>
              <a:endParaRPr lang="zh-CN" altLang="en-US" sz="3201"/>
            </a:p>
          </p:txBody>
        </p:sp>
        <p:sp>
          <p:nvSpPr>
            <p:cNvPr id="286" name="Freeform 369"/>
            <p:cNvSpPr>
              <a:spLocks/>
            </p:cNvSpPr>
            <p:nvPr/>
          </p:nvSpPr>
          <p:spPr bwMode="auto">
            <a:xfrm>
              <a:off x="1649413" y="635001"/>
              <a:ext cx="0" cy="4763"/>
            </a:xfrm>
            <a:custGeom>
              <a:avLst/>
              <a:gdLst>
                <a:gd name="T0" fmla="*/ 0 w 1"/>
                <a:gd name="T1" fmla="*/ 0 h 5"/>
                <a:gd name="T2" fmla="*/ 0 w 1"/>
                <a:gd name="T3" fmla="*/ 0 h 5"/>
                <a:gd name="T4" fmla="*/ 1 w 1"/>
                <a:gd name="T5" fmla="*/ 0 h 5"/>
                <a:gd name="T6" fmla="*/ 1 w 1"/>
                <a:gd name="T7" fmla="*/ 5 h 5"/>
                <a:gd name="T8" fmla="*/ 0 w 1"/>
                <a:gd name="T9" fmla="*/ 5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1" y="0"/>
                  </a:lnTo>
                  <a:lnTo>
                    <a:pt x="1" y="5"/>
                  </a:lnTo>
                  <a:lnTo>
                    <a:pt x="0" y="5"/>
                  </a:lnTo>
                  <a:lnTo>
                    <a:pt x="0" y="0"/>
                  </a:lnTo>
                  <a:close/>
                </a:path>
              </a:pathLst>
            </a:custGeom>
            <a:grpFill/>
            <a:ln w="0">
              <a:noFill/>
              <a:prstDash val="solid"/>
              <a:round/>
              <a:headEnd/>
              <a:tailEnd/>
            </a:ln>
          </p:spPr>
          <p:txBody>
            <a:bodyPr/>
            <a:lstStyle/>
            <a:p>
              <a:pPr defTabSz="543689">
                <a:defRPr/>
              </a:pPr>
              <a:endParaRPr lang="zh-CN" altLang="en-US" sz="3201"/>
            </a:p>
          </p:txBody>
        </p:sp>
        <p:sp>
          <p:nvSpPr>
            <p:cNvPr id="287" name="Freeform 370"/>
            <p:cNvSpPr>
              <a:spLocks/>
            </p:cNvSpPr>
            <p:nvPr/>
          </p:nvSpPr>
          <p:spPr bwMode="auto">
            <a:xfrm>
              <a:off x="1612901" y="633413"/>
              <a:ext cx="4763" cy="6350"/>
            </a:xfrm>
            <a:custGeom>
              <a:avLst/>
              <a:gdLst>
                <a:gd name="T0" fmla="*/ 0 w 5"/>
                <a:gd name="T1" fmla="*/ 2 h 6"/>
                <a:gd name="T2" fmla="*/ 0 w 5"/>
                <a:gd name="T3" fmla="*/ 2 h 6"/>
                <a:gd name="T4" fmla="*/ 1 w 5"/>
                <a:gd name="T5" fmla="*/ 4 h 6"/>
                <a:gd name="T6" fmla="*/ 5 w 5"/>
                <a:gd name="T7" fmla="*/ 6 h 6"/>
                <a:gd name="T8" fmla="*/ 5 w 5"/>
                <a:gd name="T9" fmla="*/ 6 h 6"/>
                <a:gd name="T10" fmla="*/ 5 w 5"/>
                <a:gd name="T11" fmla="*/ 6 h 6"/>
                <a:gd name="T12" fmla="*/ 5 w 5"/>
                <a:gd name="T13" fmla="*/ 6 h 6"/>
                <a:gd name="T14" fmla="*/ 1 w 5"/>
                <a:gd name="T15" fmla="*/ 0 h 6"/>
                <a:gd name="T16" fmla="*/ 0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0" y="2"/>
                  </a:moveTo>
                  <a:lnTo>
                    <a:pt x="0" y="2"/>
                  </a:lnTo>
                  <a:cubicBezTo>
                    <a:pt x="0" y="3"/>
                    <a:pt x="1" y="4"/>
                    <a:pt x="1" y="4"/>
                  </a:cubicBezTo>
                  <a:cubicBezTo>
                    <a:pt x="2" y="5"/>
                    <a:pt x="4" y="6"/>
                    <a:pt x="5" y="6"/>
                  </a:cubicBezTo>
                  <a:cubicBezTo>
                    <a:pt x="5" y="6"/>
                    <a:pt x="5" y="6"/>
                    <a:pt x="5" y="6"/>
                  </a:cubicBezTo>
                  <a:cubicBezTo>
                    <a:pt x="5" y="6"/>
                    <a:pt x="5" y="6"/>
                    <a:pt x="5" y="6"/>
                  </a:cubicBezTo>
                  <a:lnTo>
                    <a:pt x="5" y="6"/>
                  </a:lnTo>
                  <a:cubicBezTo>
                    <a:pt x="3" y="2"/>
                    <a:pt x="1" y="0"/>
                    <a:pt x="1" y="0"/>
                  </a:cubicBezTo>
                  <a:cubicBezTo>
                    <a:pt x="1" y="0"/>
                    <a:pt x="0" y="1"/>
                    <a:pt x="0" y="2"/>
                  </a:cubicBezTo>
                  <a:close/>
                </a:path>
              </a:pathLst>
            </a:custGeom>
            <a:grpFill/>
            <a:ln w="0">
              <a:noFill/>
              <a:prstDash val="solid"/>
              <a:round/>
              <a:headEnd/>
              <a:tailEnd/>
            </a:ln>
          </p:spPr>
          <p:txBody>
            <a:bodyPr/>
            <a:lstStyle/>
            <a:p>
              <a:pPr defTabSz="543689">
                <a:defRPr/>
              </a:pPr>
              <a:endParaRPr lang="zh-CN" altLang="en-US" sz="3201"/>
            </a:p>
          </p:txBody>
        </p:sp>
        <p:sp>
          <p:nvSpPr>
            <p:cNvPr id="288" name="Freeform 371"/>
            <p:cNvSpPr>
              <a:spLocks/>
            </p:cNvSpPr>
            <p:nvPr/>
          </p:nvSpPr>
          <p:spPr bwMode="auto">
            <a:xfrm>
              <a:off x="1612901" y="639763"/>
              <a:ext cx="4763" cy="1588"/>
            </a:xfrm>
            <a:custGeom>
              <a:avLst/>
              <a:gdLst>
                <a:gd name="T0" fmla="*/ 0 w 4"/>
                <a:gd name="T1" fmla="*/ 0 h 2"/>
                <a:gd name="T2" fmla="*/ 0 w 4"/>
                <a:gd name="T3" fmla="*/ 0 h 2"/>
                <a:gd name="T4" fmla="*/ 2 w 4"/>
                <a:gd name="T5" fmla="*/ 1 h 2"/>
                <a:gd name="T6" fmla="*/ 4 w 4"/>
                <a:gd name="T7" fmla="*/ 0 h 2"/>
                <a:gd name="T8" fmla="*/ 4 w 4"/>
                <a:gd name="T9" fmla="*/ 0 h 2"/>
                <a:gd name="T10" fmla="*/ 4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cubicBezTo>
                    <a:pt x="1" y="1"/>
                    <a:pt x="1" y="2"/>
                    <a:pt x="2" y="1"/>
                  </a:cubicBezTo>
                  <a:cubicBezTo>
                    <a:pt x="3" y="1"/>
                    <a:pt x="4" y="0"/>
                    <a:pt x="4" y="0"/>
                  </a:cubicBezTo>
                  <a:lnTo>
                    <a:pt x="4" y="0"/>
                  </a:lnTo>
                  <a:cubicBezTo>
                    <a:pt x="4" y="0"/>
                    <a:pt x="4" y="0"/>
                    <a:pt x="4" y="0"/>
                  </a:cubicBezTo>
                  <a:lnTo>
                    <a:pt x="0" y="0"/>
                  </a:lnTo>
                  <a:close/>
                </a:path>
              </a:pathLst>
            </a:custGeom>
            <a:grpFill/>
            <a:ln w="0">
              <a:noFill/>
              <a:prstDash val="solid"/>
              <a:round/>
              <a:headEnd/>
              <a:tailEnd/>
            </a:ln>
          </p:spPr>
          <p:txBody>
            <a:bodyPr/>
            <a:lstStyle/>
            <a:p>
              <a:pPr defTabSz="543689">
                <a:defRPr/>
              </a:pPr>
              <a:endParaRPr lang="zh-CN" altLang="en-US" sz="3201"/>
            </a:p>
          </p:txBody>
        </p:sp>
        <p:sp>
          <p:nvSpPr>
            <p:cNvPr id="289" name="Freeform 372"/>
            <p:cNvSpPr>
              <a:spLocks/>
            </p:cNvSpPr>
            <p:nvPr/>
          </p:nvSpPr>
          <p:spPr bwMode="auto">
            <a:xfrm>
              <a:off x="1612901" y="636588"/>
              <a:ext cx="4763" cy="3175"/>
            </a:xfrm>
            <a:custGeom>
              <a:avLst/>
              <a:gdLst>
                <a:gd name="T0" fmla="*/ 0 w 5"/>
                <a:gd name="T1" fmla="*/ 2 h 4"/>
                <a:gd name="T2" fmla="*/ 0 w 5"/>
                <a:gd name="T3" fmla="*/ 2 h 4"/>
                <a:gd name="T4" fmla="*/ 1 w 5"/>
                <a:gd name="T5" fmla="*/ 3 h 4"/>
                <a:gd name="T6" fmla="*/ 2 w 5"/>
                <a:gd name="T7" fmla="*/ 4 h 4"/>
                <a:gd name="T8" fmla="*/ 5 w 5"/>
                <a:gd name="T9" fmla="*/ 4 h 4"/>
                <a:gd name="T10" fmla="*/ 5 w 5"/>
                <a:gd name="T11" fmla="*/ 4 h 4"/>
                <a:gd name="T12" fmla="*/ 5 w 5"/>
                <a:gd name="T13" fmla="*/ 4 h 4"/>
                <a:gd name="T14" fmla="*/ 0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2"/>
                  </a:lnTo>
                  <a:cubicBezTo>
                    <a:pt x="1" y="3"/>
                    <a:pt x="1" y="3"/>
                    <a:pt x="1" y="3"/>
                  </a:cubicBezTo>
                  <a:cubicBezTo>
                    <a:pt x="2" y="4"/>
                    <a:pt x="2" y="4"/>
                    <a:pt x="2" y="4"/>
                  </a:cubicBezTo>
                  <a:cubicBezTo>
                    <a:pt x="2" y="4"/>
                    <a:pt x="5" y="4"/>
                    <a:pt x="5" y="4"/>
                  </a:cubicBezTo>
                  <a:lnTo>
                    <a:pt x="5" y="4"/>
                  </a:lnTo>
                  <a:lnTo>
                    <a:pt x="5" y="4"/>
                  </a:lnTo>
                  <a:cubicBezTo>
                    <a:pt x="4" y="2"/>
                    <a:pt x="0" y="0"/>
                    <a:pt x="0" y="0"/>
                  </a:cubicBezTo>
                  <a:cubicBezTo>
                    <a:pt x="0" y="1"/>
                    <a:pt x="0" y="2"/>
                    <a:pt x="0" y="2"/>
                  </a:cubicBezTo>
                  <a:close/>
                </a:path>
              </a:pathLst>
            </a:custGeom>
            <a:grpFill/>
            <a:ln w="0">
              <a:noFill/>
              <a:prstDash val="solid"/>
              <a:round/>
              <a:headEnd/>
              <a:tailEnd/>
            </a:ln>
          </p:spPr>
          <p:txBody>
            <a:bodyPr/>
            <a:lstStyle/>
            <a:p>
              <a:pPr defTabSz="543689">
                <a:defRPr/>
              </a:pPr>
              <a:endParaRPr lang="zh-CN" altLang="en-US" sz="3201"/>
            </a:p>
          </p:txBody>
        </p:sp>
        <p:sp>
          <p:nvSpPr>
            <p:cNvPr id="290" name="Freeform 373"/>
            <p:cNvSpPr>
              <a:spLocks/>
            </p:cNvSpPr>
            <p:nvPr/>
          </p:nvSpPr>
          <p:spPr bwMode="auto">
            <a:xfrm>
              <a:off x="1614488" y="631826"/>
              <a:ext cx="4763" cy="7938"/>
            </a:xfrm>
            <a:custGeom>
              <a:avLst/>
              <a:gdLst>
                <a:gd name="T0" fmla="*/ 2 w 4"/>
                <a:gd name="T1" fmla="*/ 0 h 8"/>
                <a:gd name="T2" fmla="*/ 2 w 4"/>
                <a:gd name="T3" fmla="*/ 0 h 8"/>
                <a:gd name="T4" fmla="*/ 1 w 4"/>
                <a:gd name="T5" fmla="*/ 1 h 8"/>
                <a:gd name="T6" fmla="*/ 1 w 4"/>
                <a:gd name="T7" fmla="*/ 3 h 8"/>
                <a:gd name="T8" fmla="*/ 3 w 4"/>
                <a:gd name="T9" fmla="*/ 8 h 8"/>
                <a:gd name="T10" fmla="*/ 3 w 4"/>
                <a:gd name="T11" fmla="*/ 8 h 8"/>
                <a:gd name="T12" fmla="*/ 3 w 4"/>
                <a:gd name="T13" fmla="*/ 8 h 8"/>
                <a:gd name="T14" fmla="*/ 3 w 4"/>
                <a:gd name="T15" fmla="*/ 0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lnTo>
                    <a:pt x="2" y="0"/>
                  </a:lnTo>
                  <a:cubicBezTo>
                    <a:pt x="1" y="0"/>
                    <a:pt x="1" y="1"/>
                    <a:pt x="1" y="1"/>
                  </a:cubicBezTo>
                  <a:cubicBezTo>
                    <a:pt x="0" y="2"/>
                    <a:pt x="1" y="3"/>
                    <a:pt x="1" y="3"/>
                  </a:cubicBezTo>
                  <a:cubicBezTo>
                    <a:pt x="1" y="4"/>
                    <a:pt x="3" y="7"/>
                    <a:pt x="3" y="8"/>
                  </a:cubicBezTo>
                  <a:cubicBezTo>
                    <a:pt x="3" y="8"/>
                    <a:pt x="3" y="8"/>
                    <a:pt x="3" y="8"/>
                  </a:cubicBezTo>
                  <a:lnTo>
                    <a:pt x="3" y="8"/>
                  </a:lnTo>
                  <a:cubicBezTo>
                    <a:pt x="4" y="2"/>
                    <a:pt x="3" y="0"/>
                    <a:pt x="3" y="0"/>
                  </a:cubicBezTo>
                  <a:cubicBezTo>
                    <a:pt x="3" y="0"/>
                    <a:pt x="2" y="0"/>
                    <a:pt x="2" y="0"/>
                  </a:cubicBezTo>
                  <a:close/>
                </a:path>
              </a:pathLst>
            </a:custGeom>
            <a:grpFill/>
            <a:ln w="0">
              <a:noFill/>
              <a:prstDash val="solid"/>
              <a:round/>
              <a:headEnd/>
              <a:tailEnd/>
            </a:ln>
          </p:spPr>
          <p:txBody>
            <a:bodyPr/>
            <a:lstStyle/>
            <a:p>
              <a:pPr defTabSz="543689">
                <a:defRPr/>
              </a:pPr>
              <a:endParaRPr lang="zh-CN" altLang="en-US" sz="3201"/>
            </a:p>
          </p:txBody>
        </p:sp>
        <p:sp>
          <p:nvSpPr>
            <p:cNvPr id="291" name="Freeform 374"/>
            <p:cNvSpPr>
              <a:spLocks/>
            </p:cNvSpPr>
            <p:nvPr/>
          </p:nvSpPr>
          <p:spPr bwMode="auto">
            <a:xfrm>
              <a:off x="1619251" y="631826"/>
              <a:ext cx="1588" cy="7938"/>
            </a:xfrm>
            <a:custGeom>
              <a:avLst/>
              <a:gdLst>
                <a:gd name="T0" fmla="*/ 0 w 3"/>
                <a:gd name="T1" fmla="*/ 8 h 8"/>
                <a:gd name="T2" fmla="*/ 0 w 3"/>
                <a:gd name="T3" fmla="*/ 8 h 8"/>
                <a:gd name="T4" fmla="*/ 0 w 3"/>
                <a:gd name="T5" fmla="*/ 8 h 8"/>
                <a:gd name="T6" fmla="*/ 0 w 3"/>
                <a:gd name="T7" fmla="*/ 8 h 8"/>
                <a:gd name="T8" fmla="*/ 0 w 3"/>
                <a:gd name="T9" fmla="*/ 8 h 8"/>
                <a:gd name="T10" fmla="*/ 3 w 3"/>
                <a:gd name="T11" fmla="*/ 3 h 8"/>
                <a:gd name="T12" fmla="*/ 3 w 3"/>
                <a:gd name="T13" fmla="*/ 1 h 8"/>
                <a:gd name="T14" fmla="*/ 1 w 3"/>
                <a:gd name="T15" fmla="*/ 0 h 8"/>
                <a:gd name="T16" fmla="*/ 1 w 3"/>
                <a:gd name="T17" fmla="*/ 0 h 8"/>
                <a:gd name="T18" fmla="*/ 0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8"/>
                  </a:moveTo>
                  <a:lnTo>
                    <a:pt x="0" y="8"/>
                  </a:lnTo>
                  <a:lnTo>
                    <a:pt x="0" y="8"/>
                  </a:lnTo>
                  <a:cubicBezTo>
                    <a:pt x="0" y="8"/>
                    <a:pt x="0" y="8"/>
                    <a:pt x="0" y="8"/>
                  </a:cubicBezTo>
                  <a:cubicBezTo>
                    <a:pt x="0" y="8"/>
                    <a:pt x="0" y="8"/>
                    <a:pt x="0" y="8"/>
                  </a:cubicBezTo>
                  <a:cubicBezTo>
                    <a:pt x="1" y="7"/>
                    <a:pt x="2" y="4"/>
                    <a:pt x="3" y="3"/>
                  </a:cubicBezTo>
                  <a:cubicBezTo>
                    <a:pt x="3" y="3"/>
                    <a:pt x="3" y="2"/>
                    <a:pt x="3" y="1"/>
                  </a:cubicBezTo>
                  <a:cubicBezTo>
                    <a:pt x="3" y="1"/>
                    <a:pt x="3" y="0"/>
                    <a:pt x="1" y="0"/>
                  </a:cubicBezTo>
                  <a:cubicBezTo>
                    <a:pt x="1" y="0"/>
                    <a:pt x="1" y="0"/>
                    <a:pt x="1" y="0"/>
                  </a:cubicBezTo>
                  <a:cubicBezTo>
                    <a:pt x="1" y="0"/>
                    <a:pt x="0" y="2"/>
                    <a:pt x="0" y="8"/>
                  </a:cubicBezTo>
                  <a:close/>
                </a:path>
              </a:pathLst>
            </a:custGeom>
            <a:grpFill/>
            <a:ln w="0">
              <a:noFill/>
              <a:prstDash val="solid"/>
              <a:round/>
              <a:headEnd/>
              <a:tailEnd/>
            </a:ln>
          </p:spPr>
          <p:txBody>
            <a:bodyPr/>
            <a:lstStyle/>
            <a:p>
              <a:pPr defTabSz="543689">
                <a:defRPr/>
              </a:pPr>
              <a:endParaRPr lang="zh-CN" altLang="en-US" sz="3201"/>
            </a:p>
          </p:txBody>
        </p:sp>
        <p:sp>
          <p:nvSpPr>
            <p:cNvPr id="292" name="Freeform 375"/>
            <p:cNvSpPr>
              <a:spLocks/>
            </p:cNvSpPr>
            <p:nvPr/>
          </p:nvSpPr>
          <p:spPr bwMode="auto">
            <a:xfrm>
              <a:off x="1619251" y="639763"/>
              <a:ext cx="3175" cy="1588"/>
            </a:xfrm>
            <a:custGeom>
              <a:avLst/>
              <a:gdLst>
                <a:gd name="T0" fmla="*/ 0 w 4"/>
                <a:gd name="T1" fmla="*/ 0 h 2"/>
                <a:gd name="T2" fmla="*/ 0 w 4"/>
                <a:gd name="T3" fmla="*/ 0 h 2"/>
                <a:gd name="T4" fmla="*/ 0 w 4"/>
                <a:gd name="T5" fmla="*/ 0 h 2"/>
                <a:gd name="T6" fmla="*/ 2 w 4"/>
                <a:gd name="T7" fmla="*/ 1 h 2"/>
                <a:gd name="T8" fmla="*/ 4 w 4"/>
                <a:gd name="T9" fmla="*/ 0 h 2"/>
                <a:gd name="T10" fmla="*/ 0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lnTo>
                    <a:pt x="0" y="0"/>
                  </a:lnTo>
                  <a:lnTo>
                    <a:pt x="0" y="0"/>
                  </a:lnTo>
                  <a:cubicBezTo>
                    <a:pt x="1" y="0"/>
                    <a:pt x="2" y="1"/>
                    <a:pt x="2" y="1"/>
                  </a:cubicBezTo>
                  <a:cubicBezTo>
                    <a:pt x="2" y="1"/>
                    <a:pt x="3" y="2"/>
                    <a:pt x="4" y="0"/>
                  </a:cubicBezTo>
                  <a:lnTo>
                    <a:pt x="0" y="0"/>
                  </a:lnTo>
                  <a:cubicBezTo>
                    <a:pt x="0" y="0"/>
                    <a:pt x="0" y="0"/>
                    <a:pt x="0" y="0"/>
                  </a:cubicBezTo>
                  <a:close/>
                </a:path>
              </a:pathLst>
            </a:custGeom>
            <a:grpFill/>
            <a:ln w="0">
              <a:noFill/>
              <a:prstDash val="solid"/>
              <a:round/>
              <a:headEnd/>
              <a:tailEnd/>
            </a:ln>
          </p:spPr>
          <p:txBody>
            <a:bodyPr/>
            <a:lstStyle/>
            <a:p>
              <a:pPr defTabSz="543689">
                <a:defRPr/>
              </a:pPr>
              <a:endParaRPr lang="zh-CN" altLang="en-US" sz="3201"/>
            </a:p>
          </p:txBody>
        </p:sp>
        <p:sp>
          <p:nvSpPr>
            <p:cNvPr id="293" name="Freeform 376"/>
            <p:cNvSpPr>
              <a:spLocks/>
            </p:cNvSpPr>
            <p:nvPr/>
          </p:nvSpPr>
          <p:spPr bwMode="auto">
            <a:xfrm>
              <a:off x="1619251" y="636588"/>
              <a:ext cx="4763" cy="3175"/>
            </a:xfrm>
            <a:custGeom>
              <a:avLst/>
              <a:gdLst>
                <a:gd name="T0" fmla="*/ 0 w 6"/>
                <a:gd name="T1" fmla="*/ 4 h 4"/>
                <a:gd name="T2" fmla="*/ 0 w 6"/>
                <a:gd name="T3" fmla="*/ 4 h 4"/>
                <a:gd name="T4" fmla="*/ 0 w 6"/>
                <a:gd name="T5" fmla="*/ 4 h 4"/>
                <a:gd name="T6" fmla="*/ 0 w 6"/>
                <a:gd name="T7" fmla="*/ 4 h 4"/>
                <a:gd name="T8" fmla="*/ 0 w 6"/>
                <a:gd name="T9" fmla="*/ 4 h 4"/>
                <a:gd name="T10" fmla="*/ 3 w 6"/>
                <a:gd name="T11" fmla="*/ 4 h 4"/>
                <a:gd name="T12" fmla="*/ 4 w 6"/>
                <a:gd name="T13" fmla="*/ 3 h 4"/>
                <a:gd name="T14" fmla="*/ 5 w 6"/>
                <a:gd name="T15" fmla="*/ 2 h 4"/>
                <a:gd name="T16" fmla="*/ 6 w 6"/>
                <a:gd name="T17" fmla="*/ 0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0" y="4"/>
                  </a:lnTo>
                  <a:cubicBezTo>
                    <a:pt x="0" y="4"/>
                    <a:pt x="0" y="4"/>
                    <a:pt x="0" y="4"/>
                  </a:cubicBezTo>
                  <a:lnTo>
                    <a:pt x="0" y="4"/>
                  </a:lnTo>
                  <a:lnTo>
                    <a:pt x="3" y="4"/>
                  </a:lnTo>
                  <a:cubicBezTo>
                    <a:pt x="3" y="4"/>
                    <a:pt x="4" y="4"/>
                    <a:pt x="4" y="3"/>
                  </a:cubicBezTo>
                  <a:cubicBezTo>
                    <a:pt x="4" y="3"/>
                    <a:pt x="5" y="3"/>
                    <a:pt x="5" y="2"/>
                  </a:cubicBezTo>
                  <a:cubicBezTo>
                    <a:pt x="5" y="2"/>
                    <a:pt x="6" y="1"/>
                    <a:pt x="6" y="0"/>
                  </a:cubicBezTo>
                  <a:cubicBezTo>
                    <a:pt x="6" y="0"/>
                    <a:pt x="2" y="2"/>
                    <a:pt x="0" y="4"/>
                  </a:cubicBezTo>
                  <a:close/>
                </a:path>
              </a:pathLst>
            </a:custGeom>
            <a:grpFill/>
            <a:ln w="0">
              <a:noFill/>
              <a:prstDash val="solid"/>
              <a:round/>
              <a:headEnd/>
              <a:tailEnd/>
            </a:ln>
          </p:spPr>
          <p:txBody>
            <a:bodyPr/>
            <a:lstStyle/>
            <a:p>
              <a:pPr defTabSz="543689">
                <a:defRPr/>
              </a:pPr>
              <a:endParaRPr lang="zh-CN" altLang="en-US" sz="3201"/>
            </a:p>
          </p:txBody>
        </p:sp>
        <p:sp>
          <p:nvSpPr>
            <p:cNvPr id="294" name="Freeform 377"/>
            <p:cNvSpPr>
              <a:spLocks/>
            </p:cNvSpPr>
            <p:nvPr/>
          </p:nvSpPr>
          <p:spPr bwMode="auto">
            <a:xfrm>
              <a:off x="1619251" y="633413"/>
              <a:ext cx="4763" cy="6350"/>
            </a:xfrm>
            <a:custGeom>
              <a:avLst/>
              <a:gdLst>
                <a:gd name="T0" fmla="*/ 0 w 5"/>
                <a:gd name="T1" fmla="*/ 6 h 6"/>
                <a:gd name="T2" fmla="*/ 0 w 5"/>
                <a:gd name="T3" fmla="*/ 6 h 6"/>
                <a:gd name="T4" fmla="*/ 0 w 5"/>
                <a:gd name="T5" fmla="*/ 6 h 6"/>
                <a:gd name="T6" fmla="*/ 0 w 5"/>
                <a:gd name="T7" fmla="*/ 6 h 6"/>
                <a:gd name="T8" fmla="*/ 4 w 5"/>
                <a:gd name="T9" fmla="*/ 4 h 6"/>
                <a:gd name="T10" fmla="*/ 5 w 5"/>
                <a:gd name="T11" fmla="*/ 2 h 6"/>
                <a:gd name="T12" fmla="*/ 4 w 5"/>
                <a:gd name="T13" fmla="*/ 0 h 6"/>
                <a:gd name="T14" fmla="*/ 0 w 5"/>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6"/>
                  </a:moveTo>
                  <a:lnTo>
                    <a:pt x="0" y="6"/>
                  </a:lnTo>
                  <a:cubicBezTo>
                    <a:pt x="0" y="6"/>
                    <a:pt x="0" y="6"/>
                    <a:pt x="0" y="6"/>
                  </a:cubicBezTo>
                  <a:cubicBezTo>
                    <a:pt x="0" y="6"/>
                    <a:pt x="0" y="6"/>
                    <a:pt x="0" y="6"/>
                  </a:cubicBezTo>
                  <a:cubicBezTo>
                    <a:pt x="0" y="6"/>
                    <a:pt x="3" y="5"/>
                    <a:pt x="4" y="4"/>
                  </a:cubicBezTo>
                  <a:cubicBezTo>
                    <a:pt x="4" y="4"/>
                    <a:pt x="5" y="3"/>
                    <a:pt x="5" y="2"/>
                  </a:cubicBezTo>
                  <a:cubicBezTo>
                    <a:pt x="5" y="1"/>
                    <a:pt x="4" y="0"/>
                    <a:pt x="4" y="0"/>
                  </a:cubicBezTo>
                  <a:cubicBezTo>
                    <a:pt x="4" y="0"/>
                    <a:pt x="1" y="2"/>
                    <a:pt x="0" y="6"/>
                  </a:cubicBezTo>
                  <a:close/>
                </a:path>
              </a:pathLst>
            </a:custGeom>
            <a:grpFill/>
            <a:ln w="0">
              <a:noFill/>
              <a:prstDash val="solid"/>
              <a:round/>
              <a:headEnd/>
              <a:tailEnd/>
            </a:ln>
          </p:spPr>
          <p:txBody>
            <a:bodyPr/>
            <a:lstStyle/>
            <a:p>
              <a:pPr defTabSz="543689">
                <a:defRPr/>
              </a:pPr>
              <a:endParaRPr lang="zh-CN" altLang="en-US" sz="3201"/>
            </a:p>
          </p:txBody>
        </p:sp>
        <p:sp>
          <p:nvSpPr>
            <p:cNvPr id="295" name="Freeform 378"/>
            <p:cNvSpPr>
              <a:spLocks/>
            </p:cNvSpPr>
            <p:nvPr/>
          </p:nvSpPr>
          <p:spPr bwMode="auto">
            <a:xfrm>
              <a:off x="1585913" y="588963"/>
              <a:ext cx="93663" cy="615950"/>
            </a:xfrm>
            <a:custGeom>
              <a:avLst/>
              <a:gdLst>
                <a:gd name="T0" fmla="*/ 111 w 111"/>
                <a:gd name="T1" fmla="*/ 725 h 725"/>
                <a:gd name="T2" fmla="*/ 111 w 111"/>
                <a:gd name="T3" fmla="*/ 725 h 725"/>
                <a:gd name="T4" fmla="*/ 96 w 111"/>
                <a:gd name="T5" fmla="*/ 725 h 725"/>
                <a:gd name="T6" fmla="*/ 96 w 111"/>
                <a:gd name="T7" fmla="*/ 14 h 725"/>
                <a:gd name="T8" fmla="*/ 15 w 111"/>
                <a:gd name="T9" fmla="*/ 14 h 725"/>
                <a:gd name="T10" fmla="*/ 15 w 111"/>
                <a:gd name="T11" fmla="*/ 725 h 725"/>
                <a:gd name="T12" fmla="*/ 0 w 111"/>
                <a:gd name="T13" fmla="*/ 725 h 725"/>
                <a:gd name="T14" fmla="*/ 0 w 111"/>
                <a:gd name="T15" fmla="*/ 6 h 725"/>
                <a:gd name="T16" fmla="*/ 7 w 111"/>
                <a:gd name="T17" fmla="*/ 0 h 725"/>
                <a:gd name="T18" fmla="*/ 104 w 111"/>
                <a:gd name="T19" fmla="*/ 0 h 725"/>
                <a:gd name="T20" fmla="*/ 111 w 111"/>
                <a:gd name="T21" fmla="*/ 6 h 725"/>
                <a:gd name="T22" fmla="*/ 111 w 111"/>
                <a:gd name="T23"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25">
                  <a:moveTo>
                    <a:pt x="111" y="725"/>
                  </a:moveTo>
                  <a:lnTo>
                    <a:pt x="111" y="725"/>
                  </a:lnTo>
                  <a:lnTo>
                    <a:pt x="96" y="725"/>
                  </a:lnTo>
                  <a:lnTo>
                    <a:pt x="96" y="14"/>
                  </a:lnTo>
                  <a:lnTo>
                    <a:pt x="15" y="14"/>
                  </a:lnTo>
                  <a:lnTo>
                    <a:pt x="15" y="725"/>
                  </a:lnTo>
                  <a:lnTo>
                    <a:pt x="0" y="725"/>
                  </a:lnTo>
                  <a:lnTo>
                    <a:pt x="0" y="6"/>
                  </a:lnTo>
                  <a:cubicBezTo>
                    <a:pt x="0" y="2"/>
                    <a:pt x="3" y="0"/>
                    <a:pt x="7" y="0"/>
                  </a:cubicBezTo>
                  <a:lnTo>
                    <a:pt x="104" y="0"/>
                  </a:lnTo>
                  <a:cubicBezTo>
                    <a:pt x="108" y="0"/>
                    <a:pt x="111" y="2"/>
                    <a:pt x="111" y="6"/>
                  </a:cubicBezTo>
                  <a:lnTo>
                    <a:pt x="111" y="725"/>
                  </a:lnTo>
                  <a:close/>
                </a:path>
              </a:pathLst>
            </a:custGeom>
            <a:grpFill/>
            <a:ln w="0">
              <a:noFill/>
              <a:prstDash val="solid"/>
              <a:round/>
              <a:headEnd/>
              <a:tailEnd/>
            </a:ln>
          </p:spPr>
          <p:txBody>
            <a:bodyPr/>
            <a:lstStyle/>
            <a:p>
              <a:pPr defTabSz="543689">
                <a:defRPr/>
              </a:pPr>
              <a:endParaRPr lang="zh-CN" altLang="en-US" sz="3201"/>
            </a:p>
          </p:txBody>
        </p:sp>
        <p:sp>
          <p:nvSpPr>
            <p:cNvPr id="296" name="Freeform 379"/>
            <p:cNvSpPr>
              <a:spLocks/>
            </p:cNvSpPr>
            <p:nvPr/>
          </p:nvSpPr>
          <p:spPr bwMode="auto">
            <a:xfrm>
              <a:off x="1647826" y="1181101"/>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p>
          </p:txBody>
        </p:sp>
        <p:sp>
          <p:nvSpPr>
            <p:cNvPr id="297" name="Freeform 380"/>
            <p:cNvSpPr>
              <a:spLocks/>
            </p:cNvSpPr>
            <p:nvPr/>
          </p:nvSpPr>
          <p:spPr bwMode="auto">
            <a:xfrm>
              <a:off x="1574801" y="1182688"/>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grpSp>
      <p:sp>
        <p:nvSpPr>
          <p:cNvPr id="298" name="矩形 297"/>
          <p:cNvSpPr/>
          <p:nvPr/>
        </p:nvSpPr>
        <p:spPr>
          <a:xfrm>
            <a:off x="3697188" y="4919356"/>
            <a:ext cx="1322798" cy="523220"/>
          </a:xfrm>
          <a:prstGeom prst="rect">
            <a:avLst/>
          </a:prstGeom>
        </p:spPr>
        <p:txBody>
          <a:bodyPr wrap="none">
            <a:spAutoFit/>
          </a:bodyPr>
          <a:lstStyle/>
          <a:p>
            <a:pPr marL="0" marR="0" lvl="0" indent="0" algn="ctr" defTabSz="801688" eaLnBrk="1" fontAlgn="base" latinLnBrk="0" hangingPunct="1">
              <a:lnSpc>
                <a:spcPct val="100000"/>
              </a:lnSpc>
              <a:spcBef>
                <a:spcPct val="0"/>
              </a:spcBef>
              <a:spcAft>
                <a:spcPct val="0"/>
              </a:spcAft>
              <a:buClrTx/>
              <a:buSzTx/>
              <a:buFontTx/>
              <a:buNone/>
              <a:tabLst/>
              <a:defRPr/>
            </a:pPr>
            <a:r>
              <a:rPr lang="zh-CN" altLang="en-US" sz="1400" kern="0" dirty="0">
                <a:solidFill>
                  <a:sysClr val="windowText" lastClr="000000"/>
                </a:solidFill>
                <a:latin typeface="+mn-ea"/>
                <a:ea typeface="+mn-ea"/>
              </a:rPr>
              <a:t>桌面</a:t>
            </a:r>
            <a:r>
              <a:rPr lang="zh-CN" altLang="en-US" sz="1400" kern="0" dirty="0" smtClean="0">
                <a:solidFill>
                  <a:sysClr val="windowText" lastClr="000000"/>
                </a:solidFill>
                <a:latin typeface="+mn-ea"/>
                <a:ea typeface="+mn-ea"/>
              </a:rPr>
              <a:t>云管理</a:t>
            </a:r>
            <a:endParaRPr lang="en-US" altLang="zh-CN" sz="1400" kern="0" dirty="0" smtClean="0">
              <a:solidFill>
                <a:sysClr val="windowText" lastClr="000000"/>
              </a:solidFill>
              <a:latin typeface="+mn-ea"/>
              <a:ea typeface="+mn-ea"/>
            </a:endParaRPr>
          </a:p>
          <a:p>
            <a:pPr marL="0" marR="0" lvl="0" indent="0" algn="ctr" defTabSz="801688" eaLnBrk="1" fontAlgn="base" latinLnBrk="0" hangingPunct="1">
              <a:lnSpc>
                <a:spcPct val="100000"/>
              </a:lnSpc>
              <a:spcBef>
                <a:spcPct val="0"/>
              </a:spcBef>
              <a:spcAft>
                <a:spcPct val="0"/>
              </a:spcAft>
              <a:buClrTx/>
              <a:buSzTx/>
              <a:buFontTx/>
              <a:buNone/>
              <a:tabLst/>
              <a:defRPr/>
            </a:pPr>
            <a:r>
              <a:rPr lang="en-US" altLang="zh-CN" sz="1400" kern="0" dirty="0" err="1" smtClean="0">
                <a:solidFill>
                  <a:sysClr val="windowText" lastClr="000000"/>
                </a:solidFill>
                <a:latin typeface="+mn-ea"/>
                <a:ea typeface="+mn-ea"/>
              </a:rPr>
              <a:t>FusionAccess</a:t>
            </a:r>
            <a:endParaRPr kumimoji="0" lang="zh-CN" altLang="en-US" sz="1400" b="0" i="0" u="none" strike="noStrike" kern="0" cap="none" spc="0" normalizeH="0" baseline="0" noProof="0" dirty="0" smtClean="0">
              <a:ln>
                <a:noFill/>
              </a:ln>
              <a:solidFill>
                <a:sysClr val="windowText" lastClr="000000"/>
              </a:solidFill>
              <a:effectLst/>
              <a:uLnTx/>
              <a:uFillTx/>
              <a:latin typeface="+mn-ea"/>
              <a:ea typeface="+mn-ea"/>
            </a:endParaRPr>
          </a:p>
        </p:txBody>
      </p:sp>
      <p:sp>
        <p:nvSpPr>
          <p:cNvPr id="299" name="矩形 298"/>
          <p:cNvSpPr/>
          <p:nvPr/>
        </p:nvSpPr>
        <p:spPr>
          <a:xfrm>
            <a:off x="5156458" y="4842266"/>
            <a:ext cx="1351652" cy="523220"/>
          </a:xfrm>
          <a:prstGeom prst="rect">
            <a:avLst/>
          </a:prstGeom>
        </p:spPr>
        <p:txBody>
          <a:bodyPr wrap="none">
            <a:spAutoFit/>
          </a:bodyPr>
          <a:lstStyle/>
          <a:p>
            <a:pPr marL="0" marR="0" lvl="0" indent="0" algn="ctr" defTabSz="801688" eaLnBrk="1" fontAlgn="base" latinLnBrk="0" hangingPunct="1">
              <a:lnSpc>
                <a:spcPct val="100000"/>
              </a:lnSpc>
              <a:spcBef>
                <a:spcPct val="0"/>
              </a:spcBef>
              <a:spcAft>
                <a:spcPct val="0"/>
              </a:spcAft>
              <a:buClrTx/>
              <a:buSzTx/>
              <a:buFontTx/>
              <a:buNone/>
              <a:tabLst/>
              <a:defRPr/>
            </a:pPr>
            <a:r>
              <a:rPr lang="zh-CN" altLang="en-US" sz="1400" kern="0" dirty="0" smtClean="0">
                <a:solidFill>
                  <a:sysClr val="windowText" lastClr="000000"/>
                </a:solidFill>
                <a:latin typeface="+mn-ea"/>
                <a:ea typeface="+mn-ea"/>
              </a:rPr>
              <a:t>云平台</a:t>
            </a:r>
            <a:endParaRPr lang="en-US" altLang="zh-CN" sz="1400" kern="0" dirty="0" smtClean="0">
              <a:solidFill>
                <a:sysClr val="windowText" lastClr="000000"/>
              </a:solidFill>
              <a:latin typeface="+mn-ea"/>
              <a:ea typeface="+mn-ea"/>
            </a:endParaRPr>
          </a:p>
          <a:p>
            <a:pPr marL="0" marR="0" lvl="0" indent="0" algn="ctr" defTabSz="801688" eaLnBrk="1" fontAlgn="base" latinLnBrk="0" hangingPunct="1">
              <a:lnSpc>
                <a:spcPct val="100000"/>
              </a:lnSpc>
              <a:spcBef>
                <a:spcPct val="0"/>
              </a:spcBef>
              <a:spcAft>
                <a:spcPct val="0"/>
              </a:spcAft>
              <a:buClrTx/>
              <a:buSzTx/>
              <a:buFontTx/>
              <a:buNone/>
              <a:tabLst/>
              <a:defRPr/>
            </a:pPr>
            <a:r>
              <a:rPr lang="en-US" altLang="zh-CN" sz="1400" kern="0" dirty="0" err="1" smtClean="0">
                <a:solidFill>
                  <a:sysClr val="windowText" lastClr="000000"/>
                </a:solidFill>
                <a:latin typeface="+mn-ea"/>
                <a:ea typeface="+mn-ea"/>
              </a:rPr>
              <a:t>FusionShpere</a:t>
            </a:r>
            <a:endParaRPr kumimoji="0" lang="zh-CN" altLang="en-US" sz="1400" b="0" i="0" u="none" strike="noStrike" kern="0" cap="none" spc="0" normalizeH="0" baseline="0" noProof="0" dirty="0" smtClean="0">
              <a:ln>
                <a:noFill/>
              </a:ln>
              <a:solidFill>
                <a:sysClr val="windowText" lastClr="000000"/>
              </a:solidFill>
              <a:effectLst/>
              <a:uLnTx/>
              <a:uFillTx/>
              <a:latin typeface="+mn-ea"/>
              <a:ea typeface="+mn-ea"/>
            </a:endParaRPr>
          </a:p>
        </p:txBody>
      </p:sp>
      <p:cxnSp>
        <p:nvCxnSpPr>
          <p:cNvPr id="301" name="直接连接符 300"/>
          <p:cNvCxnSpPr>
            <a:stCxn id="229" idx="3"/>
          </p:cNvCxnSpPr>
          <p:nvPr/>
        </p:nvCxnSpPr>
        <p:spPr bwMode="auto">
          <a:xfrm>
            <a:off x="2320806" y="3849099"/>
            <a:ext cx="1728385" cy="59455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2" name="直接连接符 301"/>
          <p:cNvCxnSpPr/>
          <p:nvPr/>
        </p:nvCxnSpPr>
        <p:spPr bwMode="auto">
          <a:xfrm flipV="1">
            <a:off x="2309846" y="4598892"/>
            <a:ext cx="1736075" cy="561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4" name="直接连接符 303"/>
          <p:cNvCxnSpPr>
            <a:endCxn id="273" idx="0"/>
          </p:cNvCxnSpPr>
          <p:nvPr/>
        </p:nvCxnSpPr>
        <p:spPr bwMode="auto">
          <a:xfrm flipV="1">
            <a:off x="2315779" y="4789117"/>
            <a:ext cx="1775407" cy="67332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7" name="直接连接符 306"/>
          <p:cNvCxnSpPr>
            <a:stCxn id="164" idx="2"/>
          </p:cNvCxnSpPr>
          <p:nvPr/>
        </p:nvCxnSpPr>
        <p:spPr bwMode="auto">
          <a:xfrm flipH="1">
            <a:off x="4902786" y="2546665"/>
            <a:ext cx="3399" cy="104198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9" name="直接连接符 308"/>
          <p:cNvCxnSpPr>
            <a:stCxn id="164" idx="3"/>
          </p:cNvCxnSpPr>
          <p:nvPr/>
        </p:nvCxnSpPr>
        <p:spPr bwMode="auto">
          <a:xfrm flipV="1">
            <a:off x="6258512" y="1968844"/>
            <a:ext cx="881604"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0" name="直接连接符 309"/>
          <p:cNvCxnSpPr/>
          <p:nvPr/>
        </p:nvCxnSpPr>
        <p:spPr bwMode="auto">
          <a:xfrm flipV="1">
            <a:off x="5926911" y="4439973"/>
            <a:ext cx="1188979" cy="197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4" name="直接连接符 313"/>
          <p:cNvCxnSpPr/>
          <p:nvPr/>
        </p:nvCxnSpPr>
        <p:spPr bwMode="auto">
          <a:xfrm>
            <a:off x="4637517" y="4514991"/>
            <a:ext cx="766269" cy="27066"/>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5499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完整复制和链接克隆混合场景 </a:t>
            </a:r>
            <a:r>
              <a:rPr lang="en-US" altLang="zh-CN" dirty="0"/>
              <a:t>-</a:t>
            </a:r>
            <a:r>
              <a:rPr lang="en-US" altLang="zh-CN" dirty="0" smtClean="0"/>
              <a:t> </a:t>
            </a:r>
            <a:r>
              <a:rPr lang="zh-CN" altLang="en-US" dirty="0" smtClean="0"/>
              <a:t>公司员工日常</a:t>
            </a:r>
            <a:endParaRPr lang="zh-CN" altLang="en-US" dirty="0"/>
          </a:p>
        </p:txBody>
      </p:sp>
      <p:grpSp>
        <p:nvGrpSpPr>
          <p:cNvPr id="59" name="组合 19617"/>
          <p:cNvGrpSpPr/>
          <p:nvPr/>
        </p:nvGrpSpPr>
        <p:grpSpPr>
          <a:xfrm>
            <a:off x="8041785" y="5164566"/>
            <a:ext cx="900100" cy="804879"/>
            <a:chOff x="5173663" y="2378076"/>
            <a:chExt cx="506412" cy="474662"/>
          </a:xfrm>
          <a:solidFill>
            <a:srgbClr val="3C3C3B"/>
          </a:solidFill>
        </p:grpSpPr>
        <p:sp>
          <p:nvSpPr>
            <p:cNvPr id="60"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61"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62"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64"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65"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66"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67"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71"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sp>
        <p:nvSpPr>
          <p:cNvPr id="4" name="圆角矩形 3"/>
          <p:cNvSpPr/>
          <p:nvPr/>
        </p:nvSpPr>
        <p:spPr bwMode="auto">
          <a:xfrm>
            <a:off x="5459822" y="1560217"/>
            <a:ext cx="5328592" cy="199953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 name="圆角矩形 4"/>
          <p:cNvSpPr/>
          <p:nvPr/>
        </p:nvSpPr>
        <p:spPr bwMode="auto">
          <a:xfrm>
            <a:off x="6729240" y="1305281"/>
            <a:ext cx="2789756" cy="509872"/>
          </a:xfrm>
          <a:prstGeom prst="roundRect">
            <a:avLst/>
          </a:prstGeom>
          <a:solidFill>
            <a:srgbClr val="00B0F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会议室虚拟桌面资源池</a:t>
            </a:r>
          </a:p>
        </p:txBody>
      </p:sp>
      <p:pic>
        <p:nvPicPr>
          <p:cNvPr id="6" name="图片 5"/>
          <p:cNvPicPr>
            <a:picLocks noChangeAspect="1"/>
          </p:cNvPicPr>
          <p:nvPr/>
        </p:nvPicPr>
        <p:blipFill>
          <a:blip r:embed="rId3"/>
          <a:stretch>
            <a:fillRect/>
          </a:stretch>
        </p:blipFill>
        <p:spPr>
          <a:xfrm>
            <a:off x="2099556" y="1952836"/>
            <a:ext cx="1656884" cy="949499"/>
          </a:xfrm>
          <a:prstGeom prst="rect">
            <a:avLst/>
          </a:prstGeom>
        </p:spPr>
      </p:pic>
      <p:sp>
        <p:nvSpPr>
          <p:cNvPr id="7" name="文本框 6"/>
          <p:cNvSpPr txBox="1"/>
          <p:nvPr/>
        </p:nvSpPr>
        <p:spPr bwMode="auto">
          <a:xfrm>
            <a:off x="2103825" y="1666459"/>
            <a:ext cx="1673836"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latin typeface="微软雅黑" panose="020B0503020204020204" pitchFamily="34" charset="-122"/>
                <a:ea typeface="微软雅黑" panose="020B0503020204020204" pitchFamily="34" charset="-122"/>
              </a:rPr>
              <a:t>个人私有办公桌面</a:t>
            </a:r>
          </a:p>
        </p:txBody>
      </p:sp>
      <p:grpSp>
        <p:nvGrpSpPr>
          <p:cNvPr id="89" name="组合 19617"/>
          <p:cNvGrpSpPr/>
          <p:nvPr/>
        </p:nvGrpSpPr>
        <p:grpSpPr>
          <a:xfrm>
            <a:off x="4439816" y="5147069"/>
            <a:ext cx="900100" cy="804879"/>
            <a:chOff x="5173663" y="2378076"/>
            <a:chExt cx="506412" cy="474662"/>
          </a:xfrm>
          <a:solidFill>
            <a:srgbClr val="3C3C3B"/>
          </a:solidFill>
        </p:grpSpPr>
        <p:sp>
          <p:nvSpPr>
            <p:cNvPr id="90" name="Freeform 127"/>
            <p:cNvSpPr>
              <a:spLocks noEditPoints="1"/>
            </p:cNvSpPr>
            <p:nvPr/>
          </p:nvSpPr>
          <p:spPr bwMode="auto">
            <a:xfrm>
              <a:off x="5384800" y="2378076"/>
              <a:ext cx="212725" cy="212725"/>
            </a:xfrm>
            <a:custGeom>
              <a:avLst/>
              <a:gdLst>
                <a:gd name="T0" fmla="*/ 125 w 249"/>
                <a:gd name="T1" fmla="*/ 24 h 249"/>
                <a:gd name="T2" fmla="*/ 125 w 249"/>
                <a:gd name="T3" fmla="*/ 24 h 249"/>
                <a:gd name="T4" fmla="*/ 25 w 249"/>
                <a:gd name="T5" fmla="*/ 124 h 249"/>
                <a:gd name="T6" fmla="*/ 125 w 249"/>
                <a:gd name="T7" fmla="*/ 224 h 249"/>
                <a:gd name="T8" fmla="*/ 225 w 249"/>
                <a:gd name="T9" fmla="*/ 124 h 249"/>
                <a:gd name="T10" fmla="*/ 125 w 249"/>
                <a:gd name="T11" fmla="*/ 24 h 249"/>
                <a:gd name="T12" fmla="*/ 125 w 249"/>
                <a:gd name="T13" fmla="*/ 249 h 249"/>
                <a:gd name="T14" fmla="*/ 125 w 249"/>
                <a:gd name="T15" fmla="*/ 249 h 249"/>
                <a:gd name="T16" fmla="*/ 0 w 249"/>
                <a:gd name="T17" fmla="*/ 124 h 249"/>
                <a:gd name="T18" fmla="*/ 125 w 249"/>
                <a:gd name="T19" fmla="*/ 0 h 249"/>
                <a:gd name="T20" fmla="*/ 249 w 249"/>
                <a:gd name="T21" fmla="*/ 124 h 249"/>
                <a:gd name="T22" fmla="*/ 125 w 249"/>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9">
                  <a:moveTo>
                    <a:pt x="125" y="24"/>
                  </a:moveTo>
                  <a:lnTo>
                    <a:pt x="125" y="24"/>
                  </a:lnTo>
                  <a:cubicBezTo>
                    <a:pt x="70" y="24"/>
                    <a:pt x="25" y="69"/>
                    <a:pt x="25" y="124"/>
                  </a:cubicBezTo>
                  <a:cubicBezTo>
                    <a:pt x="25" y="179"/>
                    <a:pt x="70" y="224"/>
                    <a:pt x="125" y="224"/>
                  </a:cubicBezTo>
                  <a:cubicBezTo>
                    <a:pt x="180" y="224"/>
                    <a:pt x="225" y="179"/>
                    <a:pt x="225" y="124"/>
                  </a:cubicBezTo>
                  <a:cubicBezTo>
                    <a:pt x="225" y="69"/>
                    <a:pt x="180" y="24"/>
                    <a:pt x="125" y="24"/>
                  </a:cubicBezTo>
                  <a:close/>
                  <a:moveTo>
                    <a:pt x="125" y="249"/>
                  </a:moveTo>
                  <a:lnTo>
                    <a:pt x="125" y="249"/>
                  </a:lnTo>
                  <a:cubicBezTo>
                    <a:pt x="56" y="249"/>
                    <a:pt x="0" y="193"/>
                    <a:pt x="0" y="124"/>
                  </a:cubicBezTo>
                  <a:cubicBezTo>
                    <a:pt x="0" y="56"/>
                    <a:pt x="56" y="0"/>
                    <a:pt x="125" y="0"/>
                  </a:cubicBezTo>
                  <a:cubicBezTo>
                    <a:pt x="194" y="0"/>
                    <a:pt x="249" y="56"/>
                    <a:pt x="249" y="124"/>
                  </a:cubicBezTo>
                  <a:cubicBezTo>
                    <a:pt x="249" y="193"/>
                    <a:pt x="194" y="249"/>
                    <a:pt x="125" y="249"/>
                  </a:cubicBezTo>
                  <a:close/>
                </a:path>
              </a:pathLst>
            </a:custGeom>
            <a:grpFill/>
            <a:ln w="0">
              <a:noFill/>
              <a:prstDash val="solid"/>
              <a:round/>
              <a:headEnd/>
              <a:tailEnd/>
            </a:ln>
          </p:spPr>
          <p:txBody>
            <a:bodyPr/>
            <a:lstStyle/>
            <a:p>
              <a:pPr defTabSz="543689">
                <a:defRPr/>
              </a:pPr>
              <a:endParaRPr lang="zh-CN" altLang="en-US" sz="3201"/>
            </a:p>
          </p:txBody>
        </p:sp>
        <p:sp>
          <p:nvSpPr>
            <p:cNvPr id="91" name="Freeform 128"/>
            <p:cNvSpPr>
              <a:spLocks noEditPoints="1"/>
            </p:cNvSpPr>
            <p:nvPr/>
          </p:nvSpPr>
          <p:spPr bwMode="auto">
            <a:xfrm>
              <a:off x="5189538" y="2625726"/>
              <a:ext cx="200025" cy="142875"/>
            </a:xfrm>
            <a:custGeom>
              <a:avLst/>
              <a:gdLst>
                <a:gd name="T0" fmla="*/ 19 w 235"/>
                <a:gd name="T1" fmla="*/ 147 h 167"/>
                <a:gd name="T2" fmla="*/ 19 w 235"/>
                <a:gd name="T3" fmla="*/ 147 h 167"/>
                <a:gd name="T4" fmla="*/ 215 w 235"/>
                <a:gd name="T5" fmla="*/ 147 h 167"/>
                <a:gd name="T6" fmla="*/ 215 w 235"/>
                <a:gd name="T7" fmla="*/ 19 h 167"/>
                <a:gd name="T8" fmla="*/ 19 w 235"/>
                <a:gd name="T9" fmla="*/ 19 h 167"/>
                <a:gd name="T10" fmla="*/ 19 w 235"/>
                <a:gd name="T11" fmla="*/ 147 h 167"/>
                <a:gd name="T12" fmla="*/ 225 w 235"/>
                <a:gd name="T13" fmla="*/ 167 h 167"/>
                <a:gd name="T14" fmla="*/ 225 w 235"/>
                <a:gd name="T15" fmla="*/ 167 h 167"/>
                <a:gd name="T16" fmla="*/ 9 w 235"/>
                <a:gd name="T17" fmla="*/ 167 h 167"/>
                <a:gd name="T18" fmla="*/ 0 w 235"/>
                <a:gd name="T19" fmla="*/ 157 h 167"/>
                <a:gd name="T20" fmla="*/ 0 w 235"/>
                <a:gd name="T21" fmla="*/ 10 h 167"/>
                <a:gd name="T22" fmla="*/ 9 w 235"/>
                <a:gd name="T23" fmla="*/ 0 h 167"/>
                <a:gd name="T24" fmla="*/ 225 w 235"/>
                <a:gd name="T25" fmla="*/ 0 h 167"/>
                <a:gd name="T26" fmla="*/ 235 w 235"/>
                <a:gd name="T27" fmla="*/ 10 h 167"/>
                <a:gd name="T28" fmla="*/ 235 w 235"/>
                <a:gd name="T29" fmla="*/ 157 h 167"/>
                <a:gd name="T30" fmla="*/ 225 w 235"/>
                <a:gd name="T3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167">
                  <a:moveTo>
                    <a:pt x="19" y="147"/>
                  </a:moveTo>
                  <a:lnTo>
                    <a:pt x="19" y="147"/>
                  </a:lnTo>
                  <a:lnTo>
                    <a:pt x="215" y="147"/>
                  </a:lnTo>
                  <a:lnTo>
                    <a:pt x="215" y="19"/>
                  </a:lnTo>
                  <a:lnTo>
                    <a:pt x="19" y="19"/>
                  </a:lnTo>
                  <a:lnTo>
                    <a:pt x="19" y="147"/>
                  </a:lnTo>
                  <a:close/>
                  <a:moveTo>
                    <a:pt x="225" y="167"/>
                  </a:moveTo>
                  <a:lnTo>
                    <a:pt x="225" y="167"/>
                  </a:lnTo>
                  <a:lnTo>
                    <a:pt x="9" y="167"/>
                  </a:lnTo>
                  <a:cubicBezTo>
                    <a:pt x="4" y="167"/>
                    <a:pt x="0" y="163"/>
                    <a:pt x="0" y="157"/>
                  </a:cubicBezTo>
                  <a:lnTo>
                    <a:pt x="0" y="10"/>
                  </a:lnTo>
                  <a:cubicBezTo>
                    <a:pt x="0" y="4"/>
                    <a:pt x="4" y="0"/>
                    <a:pt x="9" y="0"/>
                  </a:cubicBezTo>
                  <a:lnTo>
                    <a:pt x="225" y="0"/>
                  </a:lnTo>
                  <a:cubicBezTo>
                    <a:pt x="230" y="0"/>
                    <a:pt x="235" y="4"/>
                    <a:pt x="235" y="10"/>
                  </a:cubicBezTo>
                  <a:lnTo>
                    <a:pt x="235" y="157"/>
                  </a:lnTo>
                  <a:cubicBezTo>
                    <a:pt x="235" y="163"/>
                    <a:pt x="230" y="167"/>
                    <a:pt x="225" y="167"/>
                  </a:cubicBezTo>
                  <a:close/>
                </a:path>
              </a:pathLst>
            </a:custGeom>
            <a:grpFill/>
            <a:ln w="0">
              <a:noFill/>
              <a:prstDash val="solid"/>
              <a:round/>
              <a:headEnd/>
              <a:tailEnd/>
            </a:ln>
          </p:spPr>
          <p:txBody>
            <a:bodyPr/>
            <a:lstStyle/>
            <a:p>
              <a:pPr defTabSz="543689">
                <a:defRPr/>
              </a:pPr>
              <a:endParaRPr lang="zh-CN" altLang="en-US" sz="3201"/>
            </a:p>
          </p:txBody>
        </p:sp>
        <p:sp>
          <p:nvSpPr>
            <p:cNvPr id="123" name="Freeform 129"/>
            <p:cNvSpPr>
              <a:spLocks/>
            </p:cNvSpPr>
            <p:nvPr/>
          </p:nvSpPr>
          <p:spPr bwMode="auto">
            <a:xfrm>
              <a:off x="5173663" y="2778126"/>
              <a:ext cx="231775" cy="28575"/>
            </a:xfrm>
            <a:custGeom>
              <a:avLst/>
              <a:gdLst>
                <a:gd name="T0" fmla="*/ 244 w 272"/>
                <a:gd name="T1" fmla="*/ 0 h 34"/>
                <a:gd name="T2" fmla="*/ 244 w 272"/>
                <a:gd name="T3" fmla="*/ 0 h 34"/>
                <a:gd name="T4" fmla="*/ 19 w 272"/>
                <a:gd name="T5" fmla="*/ 0 h 34"/>
                <a:gd name="T6" fmla="*/ 0 w 272"/>
                <a:gd name="T7" fmla="*/ 18 h 34"/>
                <a:gd name="T8" fmla="*/ 0 w 272"/>
                <a:gd name="T9" fmla="*/ 34 h 34"/>
                <a:gd name="T10" fmla="*/ 272 w 272"/>
                <a:gd name="T11" fmla="*/ 34 h 34"/>
                <a:gd name="T12" fmla="*/ 272 w 272"/>
                <a:gd name="T13" fmla="*/ 18 h 34"/>
                <a:gd name="T14" fmla="*/ 244 w 27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4">
                  <a:moveTo>
                    <a:pt x="244" y="0"/>
                  </a:moveTo>
                  <a:lnTo>
                    <a:pt x="244" y="0"/>
                  </a:lnTo>
                  <a:lnTo>
                    <a:pt x="19" y="0"/>
                  </a:lnTo>
                  <a:lnTo>
                    <a:pt x="0" y="18"/>
                  </a:lnTo>
                  <a:lnTo>
                    <a:pt x="0" y="34"/>
                  </a:lnTo>
                  <a:lnTo>
                    <a:pt x="272" y="34"/>
                  </a:lnTo>
                  <a:lnTo>
                    <a:pt x="272" y="18"/>
                  </a:lnTo>
                  <a:lnTo>
                    <a:pt x="244" y="0"/>
                  </a:lnTo>
                  <a:close/>
                </a:path>
              </a:pathLst>
            </a:custGeom>
            <a:grpFill/>
            <a:ln w="0">
              <a:noFill/>
              <a:prstDash val="solid"/>
              <a:round/>
              <a:headEnd/>
              <a:tailEnd/>
            </a:ln>
          </p:spPr>
          <p:txBody>
            <a:bodyPr/>
            <a:lstStyle/>
            <a:p>
              <a:pPr defTabSz="543689">
                <a:defRPr/>
              </a:pPr>
              <a:endParaRPr lang="zh-CN" altLang="en-US" sz="3201"/>
            </a:p>
          </p:txBody>
        </p:sp>
        <p:sp>
          <p:nvSpPr>
            <p:cNvPr id="124" name="Freeform 130"/>
            <p:cNvSpPr>
              <a:spLocks/>
            </p:cNvSpPr>
            <p:nvPr/>
          </p:nvSpPr>
          <p:spPr bwMode="auto">
            <a:xfrm>
              <a:off x="5305425" y="2800351"/>
              <a:ext cx="206375" cy="41275"/>
            </a:xfrm>
            <a:custGeom>
              <a:avLst/>
              <a:gdLst>
                <a:gd name="T0" fmla="*/ 241 w 241"/>
                <a:gd name="T1" fmla="*/ 48 h 48"/>
                <a:gd name="T2" fmla="*/ 241 w 241"/>
                <a:gd name="T3" fmla="*/ 48 h 48"/>
                <a:gd name="T4" fmla="*/ 12 w 241"/>
                <a:gd name="T5" fmla="*/ 48 h 48"/>
                <a:gd name="T6" fmla="*/ 0 w 241"/>
                <a:gd name="T7" fmla="*/ 36 h 48"/>
                <a:gd name="T8" fmla="*/ 0 w 241"/>
                <a:gd name="T9" fmla="*/ 0 h 48"/>
                <a:gd name="T10" fmla="*/ 25 w 241"/>
                <a:gd name="T11" fmla="*/ 0 h 48"/>
                <a:gd name="T12" fmla="*/ 25 w 241"/>
                <a:gd name="T13" fmla="*/ 24 h 48"/>
                <a:gd name="T14" fmla="*/ 241 w 241"/>
                <a:gd name="T15" fmla="*/ 24 h 48"/>
                <a:gd name="T16" fmla="*/ 241 w 24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48">
                  <a:moveTo>
                    <a:pt x="241" y="48"/>
                  </a:moveTo>
                  <a:lnTo>
                    <a:pt x="241" y="48"/>
                  </a:lnTo>
                  <a:lnTo>
                    <a:pt x="12" y="48"/>
                  </a:lnTo>
                  <a:cubicBezTo>
                    <a:pt x="6" y="48"/>
                    <a:pt x="0" y="43"/>
                    <a:pt x="0" y="36"/>
                  </a:cubicBezTo>
                  <a:lnTo>
                    <a:pt x="0" y="0"/>
                  </a:lnTo>
                  <a:lnTo>
                    <a:pt x="25" y="0"/>
                  </a:lnTo>
                  <a:lnTo>
                    <a:pt x="25" y="24"/>
                  </a:lnTo>
                  <a:lnTo>
                    <a:pt x="241" y="24"/>
                  </a:lnTo>
                  <a:lnTo>
                    <a:pt x="241" y="48"/>
                  </a:lnTo>
                  <a:close/>
                </a:path>
              </a:pathLst>
            </a:custGeom>
            <a:grpFill/>
            <a:ln w="0">
              <a:noFill/>
              <a:prstDash val="solid"/>
              <a:round/>
              <a:headEnd/>
              <a:tailEnd/>
            </a:ln>
          </p:spPr>
          <p:txBody>
            <a:bodyPr/>
            <a:lstStyle/>
            <a:p>
              <a:pPr defTabSz="543689">
                <a:defRPr/>
              </a:pPr>
              <a:endParaRPr lang="zh-CN" altLang="en-US" sz="3201"/>
            </a:p>
          </p:txBody>
        </p:sp>
        <p:sp>
          <p:nvSpPr>
            <p:cNvPr id="126" name="Freeform 131"/>
            <p:cNvSpPr>
              <a:spLocks/>
            </p:cNvSpPr>
            <p:nvPr/>
          </p:nvSpPr>
          <p:spPr bwMode="auto">
            <a:xfrm>
              <a:off x="5324475" y="2584451"/>
              <a:ext cx="355600" cy="257175"/>
            </a:xfrm>
            <a:custGeom>
              <a:avLst/>
              <a:gdLst>
                <a:gd name="T0" fmla="*/ 406 w 418"/>
                <a:gd name="T1" fmla="*/ 300 h 300"/>
                <a:gd name="T2" fmla="*/ 406 w 418"/>
                <a:gd name="T3" fmla="*/ 300 h 300"/>
                <a:gd name="T4" fmla="*/ 328 w 418"/>
                <a:gd name="T5" fmla="*/ 300 h 300"/>
                <a:gd name="T6" fmla="*/ 328 w 418"/>
                <a:gd name="T7" fmla="*/ 276 h 300"/>
                <a:gd name="T8" fmla="*/ 394 w 418"/>
                <a:gd name="T9" fmla="*/ 276 h 300"/>
                <a:gd name="T10" fmla="*/ 394 w 418"/>
                <a:gd name="T11" fmla="*/ 73 h 300"/>
                <a:gd name="T12" fmla="*/ 317 w 418"/>
                <a:gd name="T13" fmla="*/ 29 h 300"/>
                <a:gd name="T14" fmla="*/ 266 w 418"/>
                <a:gd name="T15" fmla="*/ 84 h 300"/>
                <a:gd name="T16" fmla="*/ 249 w 418"/>
                <a:gd name="T17" fmla="*/ 86 h 300"/>
                <a:gd name="T18" fmla="*/ 216 w 418"/>
                <a:gd name="T19" fmla="*/ 61 h 300"/>
                <a:gd name="T20" fmla="*/ 173 w 418"/>
                <a:gd name="T21" fmla="*/ 61 h 300"/>
                <a:gd name="T22" fmla="*/ 141 w 418"/>
                <a:gd name="T23" fmla="*/ 86 h 300"/>
                <a:gd name="T24" fmla="*/ 124 w 418"/>
                <a:gd name="T25" fmla="*/ 85 h 300"/>
                <a:gd name="T26" fmla="*/ 73 w 418"/>
                <a:gd name="T27" fmla="*/ 29 h 300"/>
                <a:gd name="T28" fmla="*/ 14 w 418"/>
                <a:gd name="T29" fmla="*/ 68 h 300"/>
                <a:gd name="T30" fmla="*/ 0 w 418"/>
                <a:gd name="T31" fmla="*/ 47 h 300"/>
                <a:gd name="T32" fmla="*/ 69 w 418"/>
                <a:gd name="T33" fmla="*/ 3 h 300"/>
                <a:gd name="T34" fmla="*/ 85 w 418"/>
                <a:gd name="T35" fmla="*/ 5 h 300"/>
                <a:gd name="T36" fmla="*/ 134 w 418"/>
                <a:gd name="T37" fmla="*/ 60 h 300"/>
                <a:gd name="T38" fmla="*/ 161 w 418"/>
                <a:gd name="T39" fmla="*/ 39 h 300"/>
                <a:gd name="T40" fmla="*/ 168 w 418"/>
                <a:gd name="T41" fmla="*/ 36 h 300"/>
                <a:gd name="T42" fmla="*/ 220 w 418"/>
                <a:gd name="T43" fmla="*/ 36 h 300"/>
                <a:gd name="T44" fmla="*/ 227 w 418"/>
                <a:gd name="T45" fmla="*/ 39 h 300"/>
                <a:gd name="T46" fmla="*/ 255 w 418"/>
                <a:gd name="T47" fmla="*/ 59 h 300"/>
                <a:gd name="T48" fmla="*/ 306 w 418"/>
                <a:gd name="T49" fmla="*/ 5 h 300"/>
                <a:gd name="T50" fmla="*/ 321 w 418"/>
                <a:gd name="T51" fmla="*/ 3 h 300"/>
                <a:gd name="T52" fmla="*/ 413 w 418"/>
                <a:gd name="T53" fmla="*/ 57 h 300"/>
                <a:gd name="T54" fmla="*/ 418 w 418"/>
                <a:gd name="T55" fmla="*/ 67 h 300"/>
                <a:gd name="T56" fmla="*/ 418 w 418"/>
                <a:gd name="T57" fmla="*/ 288 h 300"/>
                <a:gd name="T58" fmla="*/ 406 w 418"/>
                <a:gd name="T5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8" h="300">
                  <a:moveTo>
                    <a:pt x="406" y="300"/>
                  </a:moveTo>
                  <a:lnTo>
                    <a:pt x="406" y="300"/>
                  </a:lnTo>
                  <a:lnTo>
                    <a:pt x="328" y="300"/>
                  </a:lnTo>
                  <a:lnTo>
                    <a:pt x="328" y="276"/>
                  </a:lnTo>
                  <a:lnTo>
                    <a:pt x="394" y="276"/>
                  </a:lnTo>
                  <a:lnTo>
                    <a:pt x="394" y="73"/>
                  </a:lnTo>
                  <a:cubicBezTo>
                    <a:pt x="375" y="61"/>
                    <a:pt x="335" y="38"/>
                    <a:pt x="317" y="29"/>
                  </a:cubicBezTo>
                  <a:lnTo>
                    <a:pt x="266" y="84"/>
                  </a:lnTo>
                  <a:cubicBezTo>
                    <a:pt x="262" y="89"/>
                    <a:pt x="255" y="89"/>
                    <a:pt x="249" y="86"/>
                  </a:cubicBezTo>
                  <a:lnTo>
                    <a:pt x="216" y="61"/>
                  </a:lnTo>
                  <a:lnTo>
                    <a:pt x="173" y="61"/>
                  </a:lnTo>
                  <a:lnTo>
                    <a:pt x="141" y="86"/>
                  </a:lnTo>
                  <a:cubicBezTo>
                    <a:pt x="136" y="90"/>
                    <a:pt x="128" y="90"/>
                    <a:pt x="124" y="85"/>
                  </a:cubicBezTo>
                  <a:lnTo>
                    <a:pt x="73" y="29"/>
                  </a:lnTo>
                  <a:lnTo>
                    <a:pt x="14" y="68"/>
                  </a:lnTo>
                  <a:lnTo>
                    <a:pt x="0" y="47"/>
                  </a:lnTo>
                  <a:lnTo>
                    <a:pt x="69" y="3"/>
                  </a:lnTo>
                  <a:cubicBezTo>
                    <a:pt x="74" y="0"/>
                    <a:pt x="80" y="1"/>
                    <a:pt x="85" y="5"/>
                  </a:cubicBezTo>
                  <a:lnTo>
                    <a:pt x="134" y="60"/>
                  </a:lnTo>
                  <a:lnTo>
                    <a:pt x="161" y="39"/>
                  </a:lnTo>
                  <a:cubicBezTo>
                    <a:pt x="163" y="37"/>
                    <a:pt x="166" y="36"/>
                    <a:pt x="168" y="36"/>
                  </a:cubicBezTo>
                  <a:lnTo>
                    <a:pt x="220" y="36"/>
                  </a:lnTo>
                  <a:cubicBezTo>
                    <a:pt x="223" y="36"/>
                    <a:pt x="225" y="37"/>
                    <a:pt x="227" y="39"/>
                  </a:cubicBezTo>
                  <a:lnTo>
                    <a:pt x="255" y="59"/>
                  </a:lnTo>
                  <a:lnTo>
                    <a:pt x="306" y="5"/>
                  </a:lnTo>
                  <a:cubicBezTo>
                    <a:pt x="309" y="1"/>
                    <a:pt x="316" y="0"/>
                    <a:pt x="321" y="3"/>
                  </a:cubicBezTo>
                  <a:cubicBezTo>
                    <a:pt x="323" y="4"/>
                    <a:pt x="393" y="42"/>
                    <a:pt x="413" y="57"/>
                  </a:cubicBezTo>
                  <a:cubicBezTo>
                    <a:pt x="417" y="59"/>
                    <a:pt x="418" y="63"/>
                    <a:pt x="418" y="67"/>
                  </a:cubicBezTo>
                  <a:lnTo>
                    <a:pt x="418" y="288"/>
                  </a:lnTo>
                  <a:cubicBezTo>
                    <a:pt x="418" y="295"/>
                    <a:pt x="413" y="300"/>
                    <a:pt x="406" y="300"/>
                  </a:cubicBezTo>
                  <a:close/>
                </a:path>
              </a:pathLst>
            </a:custGeom>
            <a:grpFill/>
            <a:ln w="0">
              <a:noFill/>
              <a:prstDash val="solid"/>
              <a:round/>
              <a:headEnd/>
              <a:tailEnd/>
            </a:ln>
          </p:spPr>
          <p:txBody>
            <a:bodyPr/>
            <a:lstStyle/>
            <a:p>
              <a:pPr defTabSz="543689">
                <a:defRPr/>
              </a:pPr>
              <a:endParaRPr lang="zh-CN" altLang="en-US" sz="3201"/>
            </a:p>
          </p:txBody>
        </p:sp>
        <p:sp>
          <p:nvSpPr>
            <p:cNvPr id="127" name="Freeform 132"/>
            <p:cNvSpPr>
              <a:spLocks/>
            </p:cNvSpPr>
            <p:nvPr/>
          </p:nvSpPr>
          <p:spPr bwMode="auto">
            <a:xfrm>
              <a:off x="5500688" y="2808288"/>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28" name="Freeform 133"/>
            <p:cNvSpPr>
              <a:spLocks/>
            </p:cNvSpPr>
            <p:nvPr/>
          </p:nvSpPr>
          <p:spPr bwMode="auto">
            <a:xfrm>
              <a:off x="5567363" y="2808288"/>
              <a:ext cx="42863"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grpFill/>
            <a:ln w="0">
              <a:noFill/>
              <a:prstDash val="solid"/>
              <a:round/>
              <a:headEnd/>
              <a:tailEnd/>
            </a:ln>
          </p:spPr>
          <p:txBody>
            <a:bodyPr/>
            <a:lstStyle/>
            <a:p>
              <a:pPr defTabSz="543689">
                <a:defRPr/>
              </a:pPr>
              <a:endParaRPr lang="zh-CN" altLang="en-US" sz="3201"/>
            </a:p>
          </p:txBody>
        </p:sp>
        <p:sp>
          <p:nvSpPr>
            <p:cNvPr id="131" name="Freeform 134"/>
            <p:cNvSpPr>
              <a:spLocks/>
            </p:cNvSpPr>
            <p:nvPr/>
          </p:nvSpPr>
          <p:spPr bwMode="auto">
            <a:xfrm>
              <a:off x="5459413" y="2625726"/>
              <a:ext cx="63500" cy="152400"/>
            </a:xfrm>
            <a:custGeom>
              <a:avLst/>
              <a:gdLst>
                <a:gd name="T0" fmla="*/ 6 w 75"/>
                <a:gd name="T1" fmla="*/ 0 h 177"/>
                <a:gd name="T2" fmla="*/ 6 w 75"/>
                <a:gd name="T3" fmla="*/ 0 h 177"/>
                <a:gd name="T4" fmla="*/ 16 w 75"/>
                <a:gd name="T5" fmla="*/ 36 h 177"/>
                <a:gd name="T6" fmla="*/ 0 w 75"/>
                <a:gd name="T7" fmla="*/ 137 h 177"/>
                <a:gd name="T8" fmla="*/ 39 w 75"/>
                <a:gd name="T9" fmla="*/ 177 h 177"/>
                <a:gd name="T10" fmla="*/ 75 w 75"/>
                <a:gd name="T11" fmla="*/ 137 h 177"/>
                <a:gd name="T12" fmla="*/ 56 w 75"/>
                <a:gd name="T13" fmla="*/ 37 h 177"/>
                <a:gd name="T14" fmla="*/ 64 w 75"/>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77">
                  <a:moveTo>
                    <a:pt x="6" y="0"/>
                  </a:moveTo>
                  <a:lnTo>
                    <a:pt x="6" y="0"/>
                  </a:lnTo>
                  <a:lnTo>
                    <a:pt x="16" y="36"/>
                  </a:lnTo>
                  <a:lnTo>
                    <a:pt x="0" y="137"/>
                  </a:lnTo>
                  <a:lnTo>
                    <a:pt x="39" y="177"/>
                  </a:lnTo>
                  <a:lnTo>
                    <a:pt x="75" y="137"/>
                  </a:lnTo>
                  <a:lnTo>
                    <a:pt x="56" y="37"/>
                  </a:lnTo>
                  <a:lnTo>
                    <a:pt x="64" y="0"/>
                  </a:lnTo>
                </a:path>
              </a:pathLst>
            </a:custGeom>
            <a:grpFill/>
            <a:ln w="0">
              <a:noFill/>
              <a:prstDash val="solid"/>
              <a:round/>
              <a:headEnd/>
              <a:tailEnd/>
            </a:ln>
          </p:spPr>
          <p:txBody>
            <a:bodyPr/>
            <a:lstStyle/>
            <a:p>
              <a:pPr defTabSz="543689">
                <a:defRPr/>
              </a:pPr>
              <a:endParaRPr lang="zh-CN" altLang="en-US" sz="3201"/>
            </a:p>
          </p:txBody>
        </p:sp>
      </p:grpSp>
      <p:sp>
        <p:nvSpPr>
          <p:cNvPr id="133" name="文本框 132"/>
          <p:cNvSpPr txBox="1"/>
          <p:nvPr/>
        </p:nvSpPr>
        <p:spPr bwMode="auto">
          <a:xfrm>
            <a:off x="4490278" y="5992328"/>
            <a:ext cx="1476164"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微软雅黑" panose="020B0503020204020204" pitchFamily="34" charset="-122"/>
                <a:ea typeface="微软雅黑" panose="020B0503020204020204" pitchFamily="34" charset="-122"/>
              </a:rPr>
              <a:t>本地员工开会</a:t>
            </a:r>
          </a:p>
        </p:txBody>
      </p:sp>
      <p:sp>
        <p:nvSpPr>
          <p:cNvPr id="135" name="文本框 134"/>
          <p:cNvSpPr txBox="1"/>
          <p:nvPr/>
        </p:nvSpPr>
        <p:spPr bwMode="auto">
          <a:xfrm>
            <a:off x="8041560" y="6001749"/>
            <a:ext cx="1476164"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微软雅黑" panose="020B0503020204020204" pitchFamily="34" charset="-122"/>
                <a:ea typeface="微软雅黑" panose="020B0503020204020204" pitchFamily="34" charset="-122"/>
              </a:rPr>
              <a:t>出差</a:t>
            </a:r>
            <a:r>
              <a:rPr lang="zh-CN" altLang="en-US" sz="1200" dirty="0" smtClean="0">
                <a:latin typeface="微软雅黑" panose="020B0503020204020204" pitchFamily="34" charset="-122"/>
                <a:ea typeface="微软雅黑" panose="020B0503020204020204" pitchFamily="34" charset="-122"/>
              </a:rPr>
              <a:t>员工开会</a:t>
            </a:r>
          </a:p>
        </p:txBody>
      </p:sp>
      <p:pic>
        <p:nvPicPr>
          <p:cNvPr id="8" name="图片 7"/>
          <p:cNvPicPr>
            <a:picLocks noChangeAspect="1"/>
          </p:cNvPicPr>
          <p:nvPr/>
        </p:nvPicPr>
        <p:blipFill>
          <a:blip r:embed="rId4"/>
          <a:stretch>
            <a:fillRect/>
          </a:stretch>
        </p:blipFill>
        <p:spPr>
          <a:xfrm>
            <a:off x="1579407" y="4167234"/>
            <a:ext cx="1492257" cy="868910"/>
          </a:xfrm>
          <a:prstGeom prst="rect">
            <a:avLst/>
          </a:prstGeom>
        </p:spPr>
      </p:pic>
      <p:sp>
        <p:nvSpPr>
          <p:cNvPr id="136" name="文本框 135"/>
          <p:cNvSpPr txBox="1"/>
          <p:nvPr/>
        </p:nvSpPr>
        <p:spPr bwMode="auto">
          <a:xfrm>
            <a:off x="1993537" y="3863131"/>
            <a:ext cx="14761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a:latin typeface="微软雅黑" panose="020B0503020204020204" pitchFamily="34" charset="-122"/>
                <a:ea typeface="微软雅黑" panose="020B0503020204020204" pitchFamily="34" charset="-122"/>
              </a:rPr>
              <a:t>投影</a:t>
            </a:r>
            <a:endParaRPr lang="zh-CN" altLang="en-US" sz="1400" dirty="0" smtClean="0">
              <a:latin typeface="微软雅黑" panose="020B0503020204020204" pitchFamily="34" charset="-122"/>
              <a:ea typeface="微软雅黑" panose="020B0503020204020204" pitchFamily="34" charset="-122"/>
            </a:endParaRPr>
          </a:p>
        </p:txBody>
      </p:sp>
      <p:sp>
        <p:nvSpPr>
          <p:cNvPr id="9" name="上下箭头 8"/>
          <p:cNvSpPr/>
          <p:nvPr/>
        </p:nvSpPr>
        <p:spPr bwMode="auto">
          <a:xfrm rot="19770109">
            <a:off x="3877507" y="3034812"/>
            <a:ext cx="460537" cy="2078446"/>
          </a:xfrm>
          <a:prstGeom prst="upDownArrow">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7" name="上下箭头 136"/>
          <p:cNvSpPr/>
          <p:nvPr/>
        </p:nvSpPr>
        <p:spPr bwMode="auto">
          <a:xfrm rot="2850400">
            <a:off x="5636103" y="3428774"/>
            <a:ext cx="460537" cy="1565833"/>
          </a:xfrm>
          <a:prstGeom prst="upDownArrow">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8" name="上下箭头 137"/>
          <p:cNvSpPr/>
          <p:nvPr/>
        </p:nvSpPr>
        <p:spPr bwMode="auto">
          <a:xfrm rot="18944003">
            <a:off x="7664472" y="3567164"/>
            <a:ext cx="460537" cy="1565833"/>
          </a:xfrm>
          <a:prstGeom prst="upDownArrow">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9" name="文本框 138"/>
          <p:cNvSpPr txBox="1"/>
          <p:nvPr/>
        </p:nvSpPr>
        <p:spPr bwMode="auto">
          <a:xfrm>
            <a:off x="6510600" y="3621754"/>
            <a:ext cx="147616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latin typeface="微软雅黑" panose="020B0503020204020204" pitchFamily="34" charset="-122"/>
                <a:ea typeface="微软雅黑" panose="020B0503020204020204" pitchFamily="34" charset="-122"/>
              </a:rPr>
              <a:t>临时分配</a:t>
            </a:r>
          </a:p>
        </p:txBody>
      </p:sp>
      <p:sp>
        <p:nvSpPr>
          <p:cNvPr id="13" name="椭圆 12"/>
          <p:cNvSpPr/>
          <p:nvPr/>
        </p:nvSpPr>
        <p:spPr bwMode="auto">
          <a:xfrm>
            <a:off x="5966442" y="3176972"/>
            <a:ext cx="1389698" cy="215516"/>
          </a:xfrm>
          <a:prstGeom prst="ellipse">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40" name="椭圆 139"/>
          <p:cNvSpPr/>
          <p:nvPr/>
        </p:nvSpPr>
        <p:spPr bwMode="auto">
          <a:xfrm>
            <a:off x="7531569" y="3177755"/>
            <a:ext cx="1389698" cy="215516"/>
          </a:xfrm>
          <a:prstGeom prst="ellipse">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41" name="椭圆 140"/>
          <p:cNvSpPr/>
          <p:nvPr/>
        </p:nvSpPr>
        <p:spPr bwMode="auto">
          <a:xfrm>
            <a:off x="9109122" y="3176972"/>
            <a:ext cx="1389698" cy="215516"/>
          </a:xfrm>
          <a:prstGeom prst="ellipse">
            <a:avLst/>
          </a:prstGeom>
          <a:solidFill>
            <a:srgbClr val="00B0F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43" name="圆角矩形 142"/>
          <p:cNvSpPr/>
          <p:nvPr/>
        </p:nvSpPr>
        <p:spPr bwMode="auto">
          <a:xfrm>
            <a:off x="6096000" y="2162444"/>
            <a:ext cx="1080985" cy="1084520"/>
          </a:xfrm>
          <a:prstGeom prst="roundRect">
            <a:avLst/>
          </a:prstGeom>
          <a:solidFill>
            <a:srgbClr val="92D050"/>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zh-CN" altLang="en-US" sz="1200" dirty="0" smtClean="0">
                <a:solidFill>
                  <a:schemeClr val="tx1"/>
                </a:solidFill>
                <a:latin typeface="+mn-ea"/>
              </a:rPr>
              <a:t>虚拟桌面</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144" name="Picture 4" descr="âWindows logo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4995" y="2498751"/>
            <a:ext cx="592592" cy="668085"/>
          </a:xfrm>
          <a:prstGeom prst="rect">
            <a:avLst/>
          </a:prstGeom>
          <a:noFill/>
          <a:extLst>
            <a:ext uri="{909E8E84-426E-40DD-AFC4-6F175D3DCCD1}">
              <a14:hiddenFill xmlns:a14="http://schemas.microsoft.com/office/drawing/2010/main">
                <a:solidFill>
                  <a:srgbClr val="FFFFFF"/>
                </a:solidFill>
              </a14:hiddenFill>
            </a:ext>
          </a:extLst>
        </p:spPr>
      </p:pic>
      <p:sp>
        <p:nvSpPr>
          <p:cNvPr id="145" name="圆角矩形 144"/>
          <p:cNvSpPr/>
          <p:nvPr/>
        </p:nvSpPr>
        <p:spPr bwMode="auto">
          <a:xfrm>
            <a:off x="7664364" y="2169743"/>
            <a:ext cx="1080985" cy="1084520"/>
          </a:xfrm>
          <a:prstGeom prst="roundRect">
            <a:avLst/>
          </a:prstGeom>
          <a:solidFill>
            <a:srgbClr val="92D050"/>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zh-CN" altLang="en-US" sz="1200" dirty="0" smtClean="0">
                <a:solidFill>
                  <a:schemeClr val="tx1"/>
                </a:solidFill>
                <a:latin typeface="+mn-ea"/>
              </a:rPr>
              <a:t>虚拟桌面</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146" name="Picture 4" descr="âWindows logo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3359" y="2506050"/>
            <a:ext cx="592592" cy="668085"/>
          </a:xfrm>
          <a:prstGeom prst="rect">
            <a:avLst/>
          </a:prstGeom>
          <a:noFill/>
          <a:extLst>
            <a:ext uri="{909E8E84-426E-40DD-AFC4-6F175D3DCCD1}">
              <a14:hiddenFill xmlns:a14="http://schemas.microsoft.com/office/drawing/2010/main">
                <a:solidFill>
                  <a:srgbClr val="FFFFFF"/>
                </a:solidFill>
              </a14:hiddenFill>
            </a:ext>
          </a:extLst>
        </p:spPr>
      </p:pic>
      <p:sp>
        <p:nvSpPr>
          <p:cNvPr id="147" name="圆角矩形 146"/>
          <p:cNvSpPr/>
          <p:nvPr/>
        </p:nvSpPr>
        <p:spPr bwMode="auto">
          <a:xfrm>
            <a:off x="9255567" y="2169565"/>
            <a:ext cx="1080985" cy="1084520"/>
          </a:xfrm>
          <a:prstGeom prst="roundRect">
            <a:avLst/>
          </a:prstGeom>
          <a:solidFill>
            <a:srgbClr val="92D050"/>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zh-CN" altLang="en-US" sz="1200" dirty="0">
                <a:solidFill>
                  <a:schemeClr val="tx1"/>
                </a:solidFill>
                <a:latin typeface="+mn-ea"/>
              </a:rPr>
              <a:t>虚拟桌面</a:t>
            </a:r>
            <a:endParaRPr kumimoji="0" lang="zh-CN" altLang="en-US" sz="1200" b="0" i="0" u="none" strike="noStrike" cap="none" normalizeH="0" baseline="0" dirty="0" smtClean="0">
              <a:ln>
                <a:noFill/>
              </a:ln>
              <a:solidFill>
                <a:schemeClr val="tx1"/>
              </a:solidFill>
              <a:effectLst/>
              <a:latin typeface="+mn-ea"/>
              <a:ea typeface="+mn-ea"/>
            </a:endParaRPr>
          </a:p>
        </p:txBody>
      </p:sp>
      <p:pic>
        <p:nvPicPr>
          <p:cNvPr id="148" name="Picture 4" descr="âWindows logo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4562" y="2505872"/>
            <a:ext cx="592592" cy="66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278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全</a:t>
            </a:r>
            <a:r>
              <a:rPr lang="zh-CN" altLang="en-US" dirty="0" smtClean="0"/>
              <a:t>内存桌面产生背景</a:t>
            </a:r>
            <a:endParaRPr lang="zh-CN" altLang="en-US" dirty="0"/>
          </a:p>
        </p:txBody>
      </p:sp>
      <p:sp>
        <p:nvSpPr>
          <p:cNvPr id="6" name="文本占位符 5"/>
          <p:cNvSpPr>
            <a:spLocks noGrp="1"/>
          </p:cNvSpPr>
          <p:nvPr>
            <p:ph type="body" sz="quarter" idx="10"/>
          </p:nvPr>
        </p:nvSpPr>
        <p:spPr>
          <a:xfrm>
            <a:off x="1048047" y="1233488"/>
            <a:ext cx="10424816" cy="4680000"/>
          </a:xfrm>
        </p:spPr>
        <p:txBody>
          <a:bodyPr/>
          <a:lstStyle/>
          <a:p>
            <a:r>
              <a:rPr lang="zh-CN" altLang="zh-CN" dirty="0"/>
              <a:t>与传统</a:t>
            </a:r>
            <a:r>
              <a:rPr lang="en-US" altLang="zh-CN" dirty="0"/>
              <a:t>PC</a:t>
            </a:r>
            <a:r>
              <a:rPr lang="zh-CN" altLang="zh-CN" dirty="0"/>
              <a:t>相比，</a:t>
            </a:r>
            <a:r>
              <a:rPr lang="en-US" altLang="zh-CN" dirty="0"/>
              <a:t>VDI</a:t>
            </a:r>
            <a:r>
              <a:rPr lang="zh-CN" altLang="zh-CN" dirty="0"/>
              <a:t>将用户的存储资源集中化，一方面提高了存储资源的共享和利用率，但是在一些特定场景下会出现“</a:t>
            </a:r>
            <a:r>
              <a:rPr lang="en-US" altLang="zh-CN" dirty="0"/>
              <a:t>IO</a:t>
            </a:r>
            <a:r>
              <a:rPr lang="zh-CN" altLang="zh-CN" dirty="0"/>
              <a:t>风暴”问题。例如在多个</a:t>
            </a:r>
            <a:r>
              <a:rPr lang="en-US" altLang="zh-CN" dirty="0"/>
              <a:t>VM</a:t>
            </a:r>
            <a:r>
              <a:rPr lang="zh-CN" altLang="zh-CN" dirty="0"/>
              <a:t>进行同时系统启动和登录时，会产生大量突发读</a:t>
            </a:r>
            <a:r>
              <a:rPr lang="en-US" altLang="zh-CN" dirty="0"/>
              <a:t>IO</a:t>
            </a:r>
            <a:r>
              <a:rPr lang="zh-CN" altLang="zh-CN" dirty="0"/>
              <a:t>，是平时</a:t>
            </a:r>
            <a:r>
              <a:rPr lang="en-US" altLang="zh-CN" dirty="0"/>
              <a:t>IO</a:t>
            </a:r>
            <a:r>
              <a:rPr lang="zh-CN" altLang="zh-CN" dirty="0"/>
              <a:t>的几十倍甚至几百倍，这就是我们常说的</a:t>
            </a:r>
            <a:r>
              <a:rPr lang="zh-CN" altLang="en-US" dirty="0"/>
              <a:t>“</a:t>
            </a:r>
            <a:r>
              <a:rPr lang="zh-CN" altLang="zh-CN" dirty="0"/>
              <a:t>启动风暴</a:t>
            </a:r>
            <a:r>
              <a:rPr lang="zh-CN" altLang="en-US" dirty="0"/>
              <a:t>”</a:t>
            </a:r>
            <a:r>
              <a:rPr lang="zh-CN" altLang="zh-CN" dirty="0"/>
              <a:t>或</a:t>
            </a:r>
            <a:r>
              <a:rPr lang="zh-CN" altLang="en-US" dirty="0"/>
              <a:t>“</a:t>
            </a:r>
            <a:r>
              <a:rPr lang="zh-CN" altLang="zh-CN" dirty="0"/>
              <a:t>登录风暴</a:t>
            </a:r>
            <a:r>
              <a:rPr lang="zh-CN" altLang="en-US" dirty="0"/>
              <a:t>”</a:t>
            </a:r>
            <a:r>
              <a:rPr lang="zh-CN" altLang="zh-CN" dirty="0"/>
              <a:t>。</a:t>
            </a:r>
            <a:endParaRPr lang="en-US" altLang="zh-CN" dirty="0"/>
          </a:p>
          <a:p>
            <a:r>
              <a:rPr lang="zh-CN" altLang="zh-CN" dirty="0"/>
              <a:t>全内存桌面解决方案在此背景下</a:t>
            </a:r>
            <a:r>
              <a:rPr lang="zh-CN" altLang="zh-CN" dirty="0" smtClean="0"/>
              <a:t>应运而生</a:t>
            </a:r>
            <a:r>
              <a:rPr lang="zh-CN" altLang="en-US" dirty="0" smtClean="0"/>
              <a:t>，</a:t>
            </a:r>
            <a:r>
              <a:rPr lang="zh-CN" altLang="zh-CN" dirty="0" smtClean="0"/>
              <a:t>充分</a:t>
            </a:r>
            <a:r>
              <a:rPr lang="zh-CN" altLang="zh-CN" dirty="0"/>
              <a:t>利用内存介质极高的</a:t>
            </a:r>
            <a:r>
              <a:rPr lang="en-US" altLang="zh-CN" dirty="0"/>
              <a:t>IO</a:t>
            </a:r>
            <a:r>
              <a:rPr lang="zh-CN" altLang="zh-CN" dirty="0"/>
              <a:t>读写性能，采用在线去重压缩技术，将虚拟桌面的存储读写转换为对内存的读写，很好的解决了</a:t>
            </a:r>
            <a:r>
              <a:rPr lang="en-US" altLang="zh-CN" dirty="0"/>
              <a:t>VDI</a:t>
            </a:r>
            <a:r>
              <a:rPr lang="zh-CN" altLang="zh-CN" dirty="0"/>
              <a:t>系统的“</a:t>
            </a:r>
            <a:r>
              <a:rPr lang="en-US" altLang="zh-CN" dirty="0"/>
              <a:t>IO</a:t>
            </a:r>
            <a:r>
              <a:rPr lang="zh-CN" altLang="zh-CN" dirty="0"/>
              <a:t>风暴”问题，大幅提升桌面用户体验。</a:t>
            </a:r>
            <a:endParaRPr lang="zh-CN" altLang="en-US" dirty="0"/>
          </a:p>
          <a:p>
            <a:pPr>
              <a:lnSpc>
                <a:spcPct val="130000"/>
              </a:lnSpc>
              <a:buClr>
                <a:srgbClr val="808080"/>
              </a:buClr>
              <a:defRPr/>
            </a:pPr>
            <a:endParaRPr lang="zh-CN" altLang="en-US" dirty="0"/>
          </a:p>
        </p:txBody>
      </p:sp>
    </p:spTree>
    <p:extLst>
      <p:ext uri="{BB962C8B-B14F-4D97-AF65-F5344CB8AC3E}">
        <p14:creationId xmlns:p14="http://schemas.microsoft.com/office/powerpoint/2010/main" val="34190564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全</a:t>
            </a:r>
            <a:r>
              <a:rPr lang="zh-CN" altLang="en-US" dirty="0" smtClean="0"/>
              <a:t>内存桌面方案简介</a:t>
            </a:r>
            <a:endParaRPr lang="zh-CN" altLang="en-US" dirty="0"/>
          </a:p>
        </p:txBody>
      </p:sp>
      <p:sp>
        <p:nvSpPr>
          <p:cNvPr id="6" name="文本占位符 5"/>
          <p:cNvSpPr>
            <a:spLocks noGrp="1"/>
          </p:cNvSpPr>
          <p:nvPr>
            <p:ph type="body" sz="quarter" idx="10"/>
          </p:nvPr>
        </p:nvSpPr>
        <p:spPr>
          <a:xfrm>
            <a:off x="1048047" y="1233488"/>
            <a:ext cx="6643436" cy="4680000"/>
          </a:xfrm>
        </p:spPr>
        <p:txBody>
          <a:bodyPr/>
          <a:lstStyle/>
          <a:p>
            <a:pPr>
              <a:lnSpc>
                <a:spcPct val="130000"/>
              </a:lnSpc>
              <a:buClr>
                <a:srgbClr val="808080"/>
              </a:buClr>
              <a:defRPr/>
            </a:pPr>
            <a:r>
              <a:rPr lang="zh-CN" altLang="en-US" dirty="0" smtClean="0"/>
              <a:t>方案原理说明</a:t>
            </a:r>
            <a:endParaRPr lang="en-US" altLang="zh-CN" dirty="0" smtClean="0"/>
          </a:p>
          <a:p>
            <a:pPr lvl="1">
              <a:lnSpc>
                <a:spcPct val="130000"/>
              </a:lnSpc>
              <a:buClr>
                <a:srgbClr val="808080"/>
              </a:buClr>
              <a:defRPr/>
            </a:pPr>
            <a:r>
              <a:rPr lang="zh-CN" altLang="en-US" dirty="0">
                <a:solidFill>
                  <a:srgbClr val="000000"/>
                </a:solidFill>
                <a:latin typeface="+mn-ea"/>
              </a:rPr>
              <a:t>采用内存去重压缩和复用技术，将桌面虚拟机的系统盘全部放到内存中，使得桌面虚拟机的磁盘读写操作，转化为内存操作，大幅提升用户的使用体验，超越本地物理</a:t>
            </a:r>
            <a:r>
              <a:rPr lang="zh-CN" altLang="en-US" dirty="0" smtClean="0">
                <a:solidFill>
                  <a:srgbClr val="000000"/>
                </a:solidFill>
                <a:latin typeface="+mn-ea"/>
              </a:rPr>
              <a:t>机。</a:t>
            </a:r>
            <a:endParaRPr lang="en-US" altLang="zh-CN" dirty="0">
              <a:solidFill>
                <a:srgbClr val="000000"/>
              </a:solidFill>
              <a:latin typeface="+mn-ea"/>
            </a:endParaRPr>
          </a:p>
          <a:p>
            <a:pPr lvl="1">
              <a:lnSpc>
                <a:spcPct val="130000"/>
              </a:lnSpc>
              <a:buClr>
                <a:srgbClr val="808080"/>
              </a:buClr>
              <a:defRPr/>
            </a:pPr>
            <a:r>
              <a:rPr lang="zh-CN" altLang="en-US" dirty="0">
                <a:solidFill>
                  <a:srgbClr val="000000"/>
                </a:solidFill>
                <a:latin typeface="+mn-ea"/>
              </a:rPr>
              <a:t>支持链接克隆类型</a:t>
            </a:r>
            <a:r>
              <a:rPr lang="en-US" altLang="zh-CN" dirty="0">
                <a:solidFill>
                  <a:srgbClr val="000000"/>
                </a:solidFill>
                <a:latin typeface="+mn-ea"/>
              </a:rPr>
              <a:t>/</a:t>
            </a:r>
            <a:r>
              <a:rPr lang="zh-CN" altLang="en-US" dirty="0">
                <a:solidFill>
                  <a:srgbClr val="000000"/>
                </a:solidFill>
                <a:latin typeface="+mn-ea"/>
              </a:rPr>
              <a:t>场景的虚拟机，不提供系</a:t>
            </a:r>
            <a:r>
              <a:rPr lang="zh-CN" altLang="en-US" dirty="0" smtClean="0">
                <a:solidFill>
                  <a:srgbClr val="000000"/>
                </a:solidFill>
                <a:latin typeface="+mn-ea"/>
              </a:rPr>
              <a:t>统盘个性化</a:t>
            </a:r>
            <a:r>
              <a:rPr lang="zh-CN" altLang="en-US" dirty="0">
                <a:solidFill>
                  <a:srgbClr val="000000"/>
                </a:solidFill>
                <a:latin typeface="+mn-ea"/>
              </a:rPr>
              <a:t>数据能力；非常</a:t>
            </a:r>
            <a:r>
              <a:rPr lang="zh-CN" altLang="en-US" dirty="0" smtClean="0">
                <a:solidFill>
                  <a:srgbClr val="000000"/>
                </a:solidFill>
                <a:latin typeface="+mn-ea"/>
              </a:rPr>
              <a:t>适用于学校</a:t>
            </a:r>
            <a:r>
              <a:rPr lang="zh-CN" altLang="en-US" dirty="0">
                <a:solidFill>
                  <a:srgbClr val="000000"/>
                </a:solidFill>
                <a:latin typeface="+mn-ea"/>
              </a:rPr>
              <a:t>上机室、电子阅览室等无状态桌面</a:t>
            </a:r>
            <a:r>
              <a:rPr lang="zh-CN" altLang="en-US" dirty="0" smtClean="0">
                <a:solidFill>
                  <a:srgbClr val="000000"/>
                </a:solidFill>
                <a:latin typeface="+mn-ea"/>
              </a:rPr>
              <a:t>场景。</a:t>
            </a:r>
            <a:endParaRPr lang="en-US" altLang="zh-CN" dirty="0"/>
          </a:p>
          <a:p>
            <a:pPr lvl="1">
              <a:lnSpc>
                <a:spcPct val="130000"/>
              </a:lnSpc>
              <a:buClr>
                <a:srgbClr val="808080"/>
              </a:buClr>
              <a:defRPr/>
            </a:pPr>
            <a:endParaRPr lang="en-US" altLang="zh-CN" dirty="0">
              <a:solidFill>
                <a:srgbClr val="000000"/>
              </a:solidFill>
              <a:latin typeface="+mn-ea"/>
            </a:endParaRPr>
          </a:p>
        </p:txBody>
      </p:sp>
      <p:grpSp>
        <p:nvGrpSpPr>
          <p:cNvPr id="4" name="组合 86"/>
          <p:cNvGrpSpPr/>
          <p:nvPr/>
        </p:nvGrpSpPr>
        <p:grpSpPr>
          <a:xfrm>
            <a:off x="7560354" y="1121938"/>
            <a:ext cx="3836690" cy="5188800"/>
            <a:chOff x="3267817" y="827565"/>
            <a:chExt cx="3152614" cy="4329224"/>
          </a:xfrm>
        </p:grpSpPr>
        <p:sp>
          <p:nvSpPr>
            <p:cNvPr id="5" name="圆角矩形 4"/>
            <p:cNvSpPr/>
            <p:nvPr/>
          </p:nvSpPr>
          <p:spPr bwMode="auto">
            <a:xfrm>
              <a:off x="3386001" y="3619029"/>
              <a:ext cx="2996071" cy="1473963"/>
            </a:xfrm>
            <a:prstGeom prst="roundRect">
              <a:avLst/>
            </a:prstGeom>
            <a:solidFill>
              <a:sysClr val="window" lastClr="FFFFFF">
                <a:lumMod val="85000"/>
              </a:sysClr>
            </a:solidFill>
            <a:ln w="9525" cap="flat" cmpd="sng" algn="ctr">
              <a:solidFill>
                <a:sysClr val="window" lastClr="FFFFFF">
                  <a:lumMod val="50000"/>
                </a:sysClr>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lvl="0" indent="0" algn="l" defTabSz="801688"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sysClr val="window" lastClr="FFFFFF"/>
                </a:solidFill>
                <a:effectLst/>
                <a:uLnTx/>
                <a:uFillTx/>
                <a:latin typeface="华文细黑" pitchFamily="2" charset="-122"/>
                <a:ea typeface="华文细黑" pitchFamily="2" charset="-122"/>
              </a:endParaRPr>
            </a:p>
          </p:txBody>
        </p:sp>
        <p:sp>
          <p:nvSpPr>
            <p:cNvPr id="7" name="圆角矩形 6"/>
            <p:cNvSpPr/>
            <p:nvPr/>
          </p:nvSpPr>
          <p:spPr bwMode="auto">
            <a:xfrm>
              <a:off x="3386001" y="1162532"/>
              <a:ext cx="2989038" cy="2148906"/>
            </a:xfrm>
            <a:prstGeom prst="roundRect">
              <a:avLst/>
            </a:prstGeom>
            <a:solidFill>
              <a:sysClr val="window" lastClr="FFFFFF">
                <a:lumMod val="85000"/>
              </a:sysClr>
            </a:solidFill>
            <a:ln w="25400" cap="flat" cmpd="sng" algn="ctr">
              <a:solidFill>
                <a:sysClr val="window" lastClr="FFFFFF">
                  <a:lumMod val="50000"/>
                </a:sys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endParaRPr>
            </a:p>
          </p:txBody>
        </p:sp>
        <p:sp>
          <p:nvSpPr>
            <p:cNvPr id="8" name="圆角矩形 7"/>
            <p:cNvSpPr/>
            <p:nvPr/>
          </p:nvSpPr>
          <p:spPr bwMode="auto">
            <a:xfrm>
              <a:off x="3267817" y="1151499"/>
              <a:ext cx="3152614" cy="4005290"/>
            </a:xfrm>
            <a:prstGeom prst="roundRect">
              <a:avLst>
                <a:gd name="adj" fmla="val 3637"/>
              </a:avLst>
            </a:prstGeom>
            <a:noFill/>
            <a:ln w="9525" cap="flat" cmpd="sng" algn="ctr">
              <a:solidFill>
                <a:srgbClr val="C0504D"/>
              </a:solidFill>
              <a:prstDash val="solid"/>
              <a:round/>
              <a:headEnd type="none" w="med" len="med"/>
              <a:tailEnd type="none" w="med" len="med"/>
            </a:ln>
            <a:effectLst>
              <a:outerShdw blurRad="50800" dist="38100" algn="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lvl="0" indent="0" algn="l" defTabSz="801688"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sysClr val="window" lastClr="FFFFFF"/>
                </a:solidFill>
                <a:effectLst/>
                <a:uLnTx/>
                <a:uFillTx/>
                <a:latin typeface="华文细黑" pitchFamily="2" charset="-122"/>
                <a:ea typeface="华文细黑" pitchFamily="2" charset="-122"/>
              </a:endParaRPr>
            </a:p>
          </p:txBody>
        </p:sp>
        <p:pic>
          <p:nvPicPr>
            <p:cNvPr id="9" name="Picture 2355" descr="图片221"/>
            <p:cNvPicPr>
              <a:picLocks noChangeAspect="1" noChangeArrowheads="1"/>
            </p:cNvPicPr>
            <p:nvPr/>
          </p:nvPicPr>
          <p:blipFill>
            <a:blip r:embed="rId3" cstate="print"/>
            <a:srcRect/>
            <a:stretch>
              <a:fillRect/>
            </a:stretch>
          </p:blipFill>
          <p:spPr bwMode="auto">
            <a:xfrm>
              <a:off x="3799645" y="2891739"/>
              <a:ext cx="650014" cy="419700"/>
            </a:xfrm>
            <a:prstGeom prst="rect">
              <a:avLst/>
            </a:prstGeom>
            <a:noFill/>
          </p:spPr>
        </p:pic>
        <p:pic>
          <p:nvPicPr>
            <p:cNvPr id="10" name="Picture 2355" descr="图片221"/>
            <p:cNvPicPr>
              <a:picLocks noChangeAspect="1" noChangeArrowheads="1"/>
            </p:cNvPicPr>
            <p:nvPr/>
          </p:nvPicPr>
          <p:blipFill>
            <a:blip r:embed="rId3" cstate="print"/>
            <a:srcRect/>
            <a:stretch>
              <a:fillRect/>
            </a:stretch>
          </p:blipFill>
          <p:spPr bwMode="auto">
            <a:xfrm>
              <a:off x="5208470" y="2891739"/>
              <a:ext cx="641772" cy="419700"/>
            </a:xfrm>
            <a:prstGeom prst="rect">
              <a:avLst/>
            </a:prstGeom>
            <a:noFill/>
          </p:spPr>
        </p:pic>
        <p:sp>
          <p:nvSpPr>
            <p:cNvPr id="11" name="圆角矩形 10"/>
            <p:cNvSpPr/>
            <p:nvPr/>
          </p:nvSpPr>
          <p:spPr>
            <a:xfrm>
              <a:off x="3622370" y="3385870"/>
              <a:ext cx="2486400" cy="17604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lumMod val="95000"/>
                      <a:lumOff val="5000"/>
                    </a:sysClr>
                  </a:solidFill>
                  <a:effectLst/>
                  <a:uLnTx/>
                  <a:uFillTx/>
                  <a:latin typeface="+mn-ea"/>
                  <a:ea typeface="+mn-ea"/>
                </a:rPr>
                <a:t>NAS</a:t>
              </a:r>
              <a:r>
                <a:rPr kumimoji="0" lang="zh-CN" altLang="en-US" sz="1400" b="0" i="0" u="none" strike="noStrike" kern="0" cap="none" spc="0" normalizeH="0" baseline="0" noProof="0" dirty="0" smtClean="0">
                  <a:ln>
                    <a:noFill/>
                  </a:ln>
                  <a:solidFill>
                    <a:sysClr val="windowText" lastClr="000000">
                      <a:lumMod val="95000"/>
                      <a:lumOff val="5000"/>
                    </a:sysClr>
                  </a:solidFill>
                  <a:effectLst/>
                  <a:uLnTx/>
                  <a:uFillTx/>
                  <a:latin typeface="+mn-ea"/>
                  <a:ea typeface="+mn-ea"/>
                </a:rPr>
                <a:t>或</a:t>
              </a:r>
              <a:r>
                <a:rPr kumimoji="0" lang="en-US" altLang="zh-CN" sz="1400" b="0" i="0" u="none" strike="noStrike" kern="0" cap="none" spc="0" normalizeH="0" baseline="0" noProof="0" dirty="0" smtClean="0">
                  <a:ln>
                    <a:noFill/>
                  </a:ln>
                  <a:solidFill>
                    <a:sysClr val="windowText" lastClr="000000">
                      <a:lumMod val="95000"/>
                      <a:lumOff val="5000"/>
                    </a:sysClr>
                  </a:solidFill>
                  <a:effectLst/>
                  <a:uLnTx/>
                  <a:uFillTx/>
                  <a:latin typeface="+mn-ea"/>
                  <a:ea typeface="+mn-ea"/>
                </a:rPr>
                <a:t>SAN</a:t>
              </a:r>
              <a:endParaRPr kumimoji="0" lang="zh-CN" altLang="en-US" sz="1400" b="0" i="0" u="none" strike="noStrike" kern="0" cap="none" spc="0" normalizeH="0" baseline="0" noProof="0" dirty="0">
                <a:ln>
                  <a:noFill/>
                </a:ln>
                <a:solidFill>
                  <a:sysClr val="windowText" lastClr="000000">
                    <a:lumMod val="95000"/>
                    <a:lumOff val="5000"/>
                  </a:sysClr>
                </a:solidFill>
                <a:effectLst/>
                <a:uLnTx/>
                <a:uFillTx/>
                <a:latin typeface="+mn-ea"/>
                <a:ea typeface="+mn-ea"/>
              </a:endParaRPr>
            </a:p>
          </p:txBody>
        </p:sp>
        <p:sp>
          <p:nvSpPr>
            <p:cNvPr id="12" name="Isosceles Triangle 89"/>
            <p:cNvSpPr>
              <a:spLocks noChangeArrowheads="1"/>
            </p:cNvSpPr>
            <p:nvPr/>
          </p:nvSpPr>
          <p:spPr bwMode="auto">
            <a:xfrm rot="10800000">
              <a:off x="3612252" y="2745027"/>
              <a:ext cx="2495952" cy="266420"/>
            </a:xfrm>
            <a:prstGeom prst="triangle">
              <a:avLst>
                <a:gd name="adj" fmla="val 49426"/>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noFill/>
              <a:prstDash val="solid"/>
              <a:headEnd type="none" w="med" len="med"/>
              <a:tailEnd type="none" w="med" len="med"/>
            </a:ln>
            <a:effectLst/>
          </p:spPr>
          <p:txBody>
            <a:bodyPr vert="horz" anchor="ctr" anchorCtr="0">
              <a:normAutofit fontScale="47500" lnSpcReduction="20000"/>
              <a:scene3d>
                <a:camera prst="orthographicFront">
                  <a:rot lat="0" lon="10800000" rev="0"/>
                </a:camera>
                <a:lightRig rig="threePt" dir="t"/>
              </a:scene3d>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a:ln>
                  <a:noFill/>
                </a:ln>
                <a:solidFill>
                  <a:srgbClr val="FFFFFF"/>
                </a:solidFill>
                <a:effectLst/>
                <a:uLnTx/>
                <a:uFillTx/>
                <a:latin typeface="华文细黑" pitchFamily="2" charset="-122"/>
                <a:ea typeface="华文细黑" pitchFamily="2" charset="-122"/>
                <a:cs typeface="Arial" pitchFamily="34" charset="0"/>
              </a:endParaRPr>
            </a:p>
          </p:txBody>
        </p:sp>
        <p:sp>
          <p:nvSpPr>
            <p:cNvPr id="13" name="AutoShape 23"/>
            <p:cNvSpPr>
              <a:spLocks noChangeArrowheads="1"/>
            </p:cNvSpPr>
            <p:nvPr/>
          </p:nvSpPr>
          <p:spPr bwMode="auto">
            <a:xfrm>
              <a:off x="3612252" y="1572423"/>
              <a:ext cx="574544" cy="28717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smtClean="0">
                  <a:ln>
                    <a:noFill/>
                  </a:ln>
                  <a:solidFill>
                    <a:srgbClr val="000000"/>
                  </a:solidFill>
                  <a:effectLst/>
                  <a:uLnTx/>
                  <a:uFillTx/>
                  <a:latin typeface="华文细黑" pitchFamily="2" charset="-122"/>
                  <a:ea typeface="华文细黑" pitchFamily="2" charset="-122"/>
                  <a:cs typeface="Arial Unicode MS" pitchFamily="34" charset="-122"/>
                </a:rPr>
                <a:t>VM</a:t>
              </a:r>
              <a:endParaRPr kumimoji="0" lang="zh-CN" altLang="en-US" sz="1100" b="0" i="0" u="none" strike="noStrike" kern="0" cap="none" spc="0" normalizeH="0" baseline="0" noProof="0" dirty="0">
                <a:ln>
                  <a:noFill/>
                </a:ln>
                <a:solidFill>
                  <a:srgbClr val="000000"/>
                </a:solidFill>
                <a:effectLst/>
                <a:uLnTx/>
                <a:uFillTx/>
                <a:latin typeface="华文细黑" pitchFamily="2" charset="-122"/>
                <a:ea typeface="华文细黑" pitchFamily="2" charset="-122"/>
                <a:cs typeface="Arial Unicode MS" pitchFamily="34" charset="-122"/>
              </a:endParaRPr>
            </a:p>
          </p:txBody>
        </p:sp>
        <p:sp>
          <p:nvSpPr>
            <p:cNvPr id="14" name="TextBox 50"/>
            <p:cNvSpPr txBox="1"/>
            <p:nvPr/>
          </p:nvSpPr>
          <p:spPr>
            <a:xfrm>
              <a:off x="4416166" y="2739556"/>
              <a:ext cx="971143" cy="23111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Text" lastClr="000000"/>
                  </a:solidFill>
                  <a:effectLst/>
                  <a:uLnTx/>
                  <a:uFillTx/>
                  <a:latin typeface="+mn-ea"/>
                  <a:ea typeface="+mn-ea"/>
                </a:rPr>
                <a:t>Hypervisor</a:t>
              </a:r>
              <a:endParaRPr kumimoji="0" lang="zh-CN" altLang="en-US" sz="1400" b="0" i="0" u="none" strike="noStrike" kern="0" cap="none" spc="0" normalizeH="0" baseline="0" noProof="0" dirty="0">
                <a:ln>
                  <a:noFill/>
                </a:ln>
                <a:solidFill>
                  <a:sysClr val="windowText" lastClr="000000"/>
                </a:solidFill>
                <a:effectLst/>
                <a:uLnTx/>
                <a:uFillTx/>
                <a:latin typeface="+mn-ea"/>
                <a:ea typeface="+mn-ea"/>
              </a:endParaRPr>
            </a:p>
          </p:txBody>
        </p:sp>
        <p:pic>
          <p:nvPicPr>
            <p:cNvPr id="15" name="Picture 1" descr="C:\Users\Administrator.WIN-LEILVHI4IE9\AppData\Roaming\Tencent\Users\270562900\QQ\WinTemp\RichOle\TBRIKP1%C%$HQVN1ROYQKEE.jpg"/>
            <p:cNvPicPr>
              <a:picLocks noChangeAspect="1" noChangeArrowheads="1"/>
            </p:cNvPicPr>
            <p:nvPr/>
          </p:nvPicPr>
          <p:blipFill>
            <a:blip r:embed="rId4" cstate="print"/>
            <a:srcRect/>
            <a:stretch>
              <a:fillRect/>
            </a:stretch>
          </p:blipFill>
          <p:spPr bwMode="auto">
            <a:xfrm>
              <a:off x="3601129" y="1282128"/>
              <a:ext cx="594896" cy="280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2" descr="C:\Users\Administrator.WIN-LEILVHI4IE9\AppData\Roaming\Tencent\Users\270562900\QQ\WinTemp\RichOle\C{0J`5@BFWFNMG{FQL(QRVF.jpg"/>
            <p:cNvPicPr>
              <a:picLocks noChangeAspect="1" noChangeArrowheads="1"/>
            </p:cNvPicPr>
            <p:nvPr/>
          </p:nvPicPr>
          <p:blipFill>
            <a:blip r:embed="rId5" cstate="print"/>
            <a:srcRect/>
            <a:stretch>
              <a:fillRect/>
            </a:stretch>
          </p:blipFill>
          <p:spPr bwMode="auto">
            <a:xfrm>
              <a:off x="4582662" y="1283381"/>
              <a:ext cx="573978" cy="297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2" descr="C:\Users\Administrator.WIN-LEILVHI4IE9\AppData\Roaming\Tencent\Users\270562900\QQ\WinTemp\RichOle\C{0J`5@BFWFNMG{FQL(QRVF.jpg"/>
            <p:cNvPicPr>
              <a:picLocks noChangeAspect="1" noChangeArrowheads="1"/>
            </p:cNvPicPr>
            <p:nvPr/>
          </p:nvPicPr>
          <p:blipFill>
            <a:blip r:embed="rId5" cstate="print"/>
            <a:srcRect/>
            <a:stretch>
              <a:fillRect/>
            </a:stretch>
          </p:blipFill>
          <p:spPr bwMode="auto">
            <a:xfrm>
              <a:off x="5550992" y="1283381"/>
              <a:ext cx="573978" cy="297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67" descr="OS Reg Disk.png"/>
            <p:cNvPicPr>
              <a:picLocks noChangeAspect="1"/>
            </p:cNvPicPr>
            <p:nvPr/>
          </p:nvPicPr>
          <p:blipFill>
            <a:blip r:embed="rId6" cstate="print"/>
            <a:srcRect/>
            <a:stretch>
              <a:fillRect/>
            </a:stretch>
          </p:blipFill>
          <p:spPr bwMode="auto">
            <a:xfrm>
              <a:off x="4429406" y="4629908"/>
              <a:ext cx="986458" cy="259718"/>
            </a:xfrm>
            <a:prstGeom prst="rect">
              <a:avLst/>
            </a:prstGeom>
            <a:noFill/>
            <a:ln w="9525">
              <a:noFill/>
              <a:miter lim="800000"/>
              <a:headEnd/>
              <a:tailEnd/>
            </a:ln>
          </p:spPr>
        </p:pic>
        <p:pic>
          <p:nvPicPr>
            <p:cNvPr id="19" name="Picture 67" descr="OS Reg Disk.png"/>
            <p:cNvPicPr>
              <a:picLocks noChangeAspect="1"/>
            </p:cNvPicPr>
            <p:nvPr/>
          </p:nvPicPr>
          <p:blipFill>
            <a:blip r:embed="rId6" cstate="print"/>
            <a:srcRect/>
            <a:stretch>
              <a:fillRect/>
            </a:stretch>
          </p:blipFill>
          <p:spPr bwMode="auto">
            <a:xfrm>
              <a:off x="5288866" y="4622832"/>
              <a:ext cx="996374" cy="266794"/>
            </a:xfrm>
            <a:prstGeom prst="rect">
              <a:avLst/>
            </a:prstGeom>
            <a:noFill/>
            <a:ln w="9525">
              <a:noFill/>
              <a:miter lim="800000"/>
              <a:headEnd/>
              <a:tailEnd/>
            </a:ln>
          </p:spPr>
        </p:pic>
        <p:sp>
          <p:nvSpPr>
            <p:cNvPr id="20" name="矩形 19"/>
            <p:cNvSpPr/>
            <p:nvPr/>
          </p:nvSpPr>
          <p:spPr>
            <a:xfrm>
              <a:off x="4452911" y="4829628"/>
              <a:ext cx="741841" cy="256791"/>
            </a:xfrm>
            <a:prstGeom prst="rect">
              <a:avLst/>
            </a:prstGeom>
          </p:spPr>
          <p:txBody>
            <a:bodyPr wrap="none">
              <a:spAutoFit/>
            </a:bodyPr>
            <a:lstStyle/>
            <a:p>
              <a:pPr marL="0" marR="0" lvl="0" indent="0" algn="ctr" defTabSz="801688"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lumMod val="95000"/>
                      <a:lumOff val="5000"/>
                    </a:sysClr>
                  </a:solidFill>
                  <a:effectLst/>
                  <a:uLnTx/>
                  <a:uFillTx/>
                  <a:latin typeface="+mn-ea"/>
                  <a:ea typeface="+mn-ea"/>
                </a:rPr>
                <a:t>存储资源</a:t>
              </a:r>
            </a:p>
          </p:txBody>
        </p:sp>
        <p:sp>
          <p:nvSpPr>
            <p:cNvPr id="21" name="流程图: 磁盘 20"/>
            <p:cNvSpPr/>
            <p:nvPr/>
          </p:nvSpPr>
          <p:spPr bwMode="auto">
            <a:xfrm>
              <a:off x="4293112" y="3857985"/>
              <a:ext cx="1359120" cy="437369"/>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000"/>
                  </a:solidFill>
                  <a:effectLst/>
                  <a:uLnTx/>
                  <a:uFillTx/>
                  <a:latin typeface="+mn-ea"/>
                  <a:ea typeface="+mn-ea"/>
                </a:rPr>
                <a:t>系统母盘</a:t>
              </a:r>
              <a:r>
                <a:rPr kumimoji="0" lang="en-US" altLang="zh-CN" sz="1200" b="1" i="0" u="none" strike="noStrike" kern="0" cap="none" spc="0" normalizeH="0" baseline="0" noProof="0" dirty="0" smtClean="0">
                  <a:ln>
                    <a:noFill/>
                  </a:ln>
                  <a:solidFill>
                    <a:srgbClr val="C00000"/>
                  </a:solidFill>
                  <a:effectLst/>
                  <a:uLnTx/>
                  <a:uFillTx/>
                  <a:latin typeface="+mn-ea"/>
                  <a:ea typeface="+mn-ea"/>
                </a:rPr>
                <a:t>(</a:t>
              </a:r>
              <a:r>
                <a:rPr kumimoji="0" lang="zh-CN" altLang="en-US" sz="1200" b="1" i="0" u="none" strike="noStrike" kern="0" cap="none" spc="0" normalizeH="0" baseline="0" noProof="0" dirty="0" smtClean="0">
                  <a:ln>
                    <a:noFill/>
                  </a:ln>
                  <a:solidFill>
                    <a:srgbClr val="C00000"/>
                  </a:solidFill>
                  <a:effectLst/>
                  <a:uLnTx/>
                  <a:uFillTx/>
                  <a:latin typeface="+mn-ea"/>
                  <a:ea typeface="+mn-ea"/>
                </a:rPr>
                <a:t>共用只读</a:t>
              </a:r>
              <a:r>
                <a:rPr kumimoji="0" lang="en-US" altLang="zh-CN" sz="1200" b="1" i="0" u="none" strike="noStrike" kern="0" cap="none" spc="0" normalizeH="0" baseline="0" noProof="0" dirty="0" smtClean="0">
                  <a:ln>
                    <a:noFill/>
                  </a:ln>
                  <a:solidFill>
                    <a:srgbClr val="C00000"/>
                  </a:solidFill>
                  <a:effectLst/>
                  <a:uLnTx/>
                  <a:uFillTx/>
                  <a:latin typeface="+mn-ea"/>
                  <a:ea typeface="+mn-ea"/>
                </a:rPr>
                <a:t>)</a:t>
              </a:r>
              <a:endParaRPr kumimoji="0" lang="zh-CN" altLang="en-US" sz="1200" b="1" i="0" u="none" strike="noStrike" kern="0" cap="none" spc="0" normalizeH="0" baseline="0" noProof="0" dirty="0" smtClean="0">
                <a:ln>
                  <a:noFill/>
                </a:ln>
                <a:solidFill>
                  <a:srgbClr val="C00000"/>
                </a:solidFill>
                <a:effectLst/>
                <a:uLnTx/>
                <a:uFillTx/>
                <a:latin typeface="+mn-ea"/>
                <a:ea typeface="+mn-ea"/>
              </a:endParaRPr>
            </a:p>
          </p:txBody>
        </p:sp>
        <p:sp>
          <p:nvSpPr>
            <p:cNvPr id="22" name="流程图: 磁盘 21"/>
            <p:cNvSpPr/>
            <p:nvPr/>
          </p:nvSpPr>
          <p:spPr bwMode="auto">
            <a:xfrm>
              <a:off x="3761283" y="2178304"/>
              <a:ext cx="542995" cy="254993"/>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000"/>
                  </a:solidFill>
                  <a:effectLst/>
                  <a:uLnTx/>
                  <a:uFillTx/>
                  <a:latin typeface="+mn-ea"/>
                  <a:ea typeface="+mn-ea"/>
                </a:rPr>
                <a:t>差分盘</a:t>
              </a:r>
            </a:p>
          </p:txBody>
        </p:sp>
        <p:sp>
          <p:nvSpPr>
            <p:cNvPr id="23" name="流程图: 磁盘 22"/>
            <p:cNvSpPr/>
            <p:nvPr/>
          </p:nvSpPr>
          <p:spPr bwMode="auto">
            <a:xfrm>
              <a:off x="3665258" y="3689660"/>
              <a:ext cx="273302" cy="975786"/>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000"/>
                  </a:solidFill>
                  <a:effectLst/>
                  <a:uLnTx/>
                  <a:uFillTx/>
                  <a:latin typeface="+mn-ea"/>
                  <a:ea typeface="+mn-ea"/>
                </a:rPr>
                <a:t>用户盘</a:t>
              </a:r>
            </a:p>
          </p:txBody>
        </p:sp>
        <p:sp>
          <p:nvSpPr>
            <p:cNvPr id="24" name="AutoShape 23"/>
            <p:cNvSpPr>
              <a:spLocks noChangeArrowheads="1"/>
            </p:cNvSpPr>
            <p:nvPr/>
          </p:nvSpPr>
          <p:spPr bwMode="auto">
            <a:xfrm>
              <a:off x="4588573" y="1581195"/>
              <a:ext cx="574544" cy="28717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mn-ea"/>
                  <a:ea typeface="+mn-ea"/>
                  <a:cs typeface="Arial Unicode MS" pitchFamily="34" charset="-122"/>
                </a:rPr>
                <a:t>VM</a:t>
              </a:r>
              <a:endParaRPr kumimoji="0" lang="zh-CN" altLang="en-US" sz="1200" b="0" i="0" u="none" strike="noStrike" kern="0" cap="none" spc="0" normalizeH="0" baseline="0" noProof="0" dirty="0">
                <a:ln>
                  <a:noFill/>
                </a:ln>
                <a:solidFill>
                  <a:srgbClr val="000000"/>
                </a:solidFill>
                <a:effectLst/>
                <a:uLnTx/>
                <a:uFillTx/>
                <a:latin typeface="+mn-ea"/>
                <a:ea typeface="+mn-ea"/>
                <a:cs typeface="Arial Unicode MS" pitchFamily="34" charset="-122"/>
              </a:endParaRPr>
            </a:p>
          </p:txBody>
        </p:sp>
        <p:pic>
          <p:nvPicPr>
            <p:cNvPr id="25" name="Picture 67" descr="OS Reg Disk.png"/>
            <p:cNvPicPr>
              <a:picLocks noChangeAspect="1"/>
            </p:cNvPicPr>
            <p:nvPr/>
          </p:nvPicPr>
          <p:blipFill>
            <a:blip r:embed="rId6" cstate="print"/>
            <a:srcRect/>
            <a:stretch>
              <a:fillRect/>
            </a:stretch>
          </p:blipFill>
          <p:spPr bwMode="auto">
            <a:xfrm>
              <a:off x="3465822" y="4629908"/>
              <a:ext cx="1047188" cy="259718"/>
            </a:xfrm>
            <a:prstGeom prst="rect">
              <a:avLst/>
            </a:prstGeom>
            <a:noFill/>
            <a:ln w="9525">
              <a:noFill/>
              <a:miter lim="800000"/>
              <a:headEnd/>
              <a:tailEnd/>
            </a:ln>
          </p:spPr>
        </p:pic>
        <p:cxnSp>
          <p:nvCxnSpPr>
            <p:cNvPr id="26" name="直接箭头连接符 8"/>
            <p:cNvCxnSpPr>
              <a:endCxn id="23" idx="1"/>
            </p:cNvCxnSpPr>
            <p:nvPr/>
          </p:nvCxnSpPr>
          <p:spPr bwMode="auto">
            <a:xfrm>
              <a:off x="3761283" y="1859601"/>
              <a:ext cx="40627" cy="1830059"/>
            </a:xfrm>
            <a:prstGeom prst="straightConnector1">
              <a:avLst/>
            </a:prstGeom>
            <a:noFill/>
            <a:ln w="22225" cap="flat" cmpd="sng" algn="ctr">
              <a:solidFill>
                <a:srgbClr val="00B050"/>
              </a:solidFill>
              <a:prstDash val="sysDash"/>
              <a:round/>
              <a:headEnd type="arrow"/>
              <a:tailEnd type="arrow"/>
            </a:ln>
            <a:effectLst/>
          </p:spPr>
        </p:cxnSp>
        <p:sp>
          <p:nvSpPr>
            <p:cNvPr id="27" name="流程图: 磁盘 26"/>
            <p:cNvSpPr/>
            <p:nvPr/>
          </p:nvSpPr>
          <p:spPr bwMode="auto">
            <a:xfrm>
              <a:off x="5947694" y="3689660"/>
              <a:ext cx="273302" cy="955154"/>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000"/>
                  </a:solidFill>
                  <a:effectLst/>
                  <a:uLnTx/>
                  <a:uFillTx/>
                  <a:latin typeface="+mn-ea"/>
                  <a:ea typeface="+mn-ea"/>
                </a:rPr>
                <a:t>用户盘</a:t>
              </a:r>
            </a:p>
          </p:txBody>
        </p:sp>
        <p:cxnSp>
          <p:nvCxnSpPr>
            <p:cNvPr id="28" name="直接箭头连接符 27"/>
            <p:cNvCxnSpPr>
              <a:stCxn id="31" idx="3"/>
              <a:endCxn id="21" idx="0"/>
            </p:cNvCxnSpPr>
            <p:nvPr/>
          </p:nvCxnSpPr>
          <p:spPr>
            <a:xfrm>
              <a:off x="4964290" y="2745025"/>
              <a:ext cx="8382" cy="1258750"/>
            </a:xfrm>
            <a:prstGeom prst="straightConnector1">
              <a:avLst/>
            </a:prstGeom>
            <a:noFill/>
            <a:ln w="22225" cap="flat" cmpd="sng" algn="ctr">
              <a:solidFill>
                <a:srgbClr val="C0504D">
                  <a:lumMod val="75000"/>
                </a:srgbClr>
              </a:solidFill>
              <a:prstDash val="sysDash"/>
              <a:round/>
              <a:headEnd type="arrow" w="med" len="med"/>
              <a:tailEnd type="none" w="med" len="med"/>
            </a:ln>
            <a:effectLst/>
          </p:spPr>
        </p:cxnSp>
        <p:sp>
          <p:nvSpPr>
            <p:cNvPr id="29" name="AutoShape 23"/>
            <p:cNvSpPr>
              <a:spLocks noChangeArrowheads="1"/>
            </p:cNvSpPr>
            <p:nvPr/>
          </p:nvSpPr>
          <p:spPr bwMode="auto">
            <a:xfrm>
              <a:off x="5534048" y="1594009"/>
              <a:ext cx="574544" cy="28717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mn-ea"/>
                  <a:ea typeface="+mn-ea"/>
                  <a:cs typeface="Arial Unicode MS" pitchFamily="34" charset="-122"/>
                </a:rPr>
                <a:t>VM</a:t>
              </a:r>
              <a:endParaRPr kumimoji="0" lang="zh-CN" altLang="en-US" sz="1200" b="0" i="0" u="none" strike="noStrike" kern="0" cap="none" spc="0" normalizeH="0" baseline="0" noProof="0" dirty="0">
                <a:ln>
                  <a:noFill/>
                </a:ln>
                <a:solidFill>
                  <a:srgbClr val="000000"/>
                </a:solidFill>
                <a:effectLst/>
                <a:uLnTx/>
                <a:uFillTx/>
                <a:latin typeface="+mn-ea"/>
                <a:ea typeface="+mn-ea"/>
                <a:cs typeface="Arial Unicode MS" pitchFamily="34" charset="-122"/>
              </a:endParaRPr>
            </a:p>
          </p:txBody>
        </p:sp>
        <p:sp>
          <p:nvSpPr>
            <p:cNvPr id="30" name="矩形 29"/>
            <p:cNvSpPr/>
            <p:nvPr/>
          </p:nvSpPr>
          <p:spPr>
            <a:xfrm>
              <a:off x="4437919" y="827565"/>
              <a:ext cx="741841" cy="256791"/>
            </a:xfrm>
            <a:prstGeom prst="rect">
              <a:avLst/>
            </a:prstGeom>
          </p:spPr>
          <p:txBody>
            <a:bodyPr wrap="none">
              <a:spAutoFit/>
            </a:bodyPr>
            <a:lstStyle/>
            <a:p>
              <a:pPr marL="0" marR="0" lvl="0" indent="0" algn="ctr" defTabSz="801688"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计算资源</a:t>
              </a:r>
            </a:p>
          </p:txBody>
        </p:sp>
        <p:sp>
          <p:nvSpPr>
            <p:cNvPr id="31" name="流程图: 磁盘 30"/>
            <p:cNvSpPr/>
            <p:nvPr/>
          </p:nvSpPr>
          <p:spPr bwMode="auto">
            <a:xfrm>
              <a:off x="4352205" y="2433364"/>
              <a:ext cx="1224170" cy="311661"/>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000"/>
                  </a:solidFill>
                  <a:effectLst/>
                  <a:uLnTx/>
                  <a:uFillTx/>
                  <a:latin typeface="+mn-ea"/>
                  <a:ea typeface="+mn-ea"/>
                </a:rPr>
                <a:t>系统母盘</a:t>
              </a:r>
              <a:r>
                <a:rPr kumimoji="0" lang="en-US" altLang="zh-CN" sz="1200" b="1" i="0" u="none" strike="noStrike" kern="0" cap="none" spc="0" normalizeH="0" baseline="0" noProof="0" dirty="0" smtClean="0">
                  <a:ln>
                    <a:noFill/>
                  </a:ln>
                  <a:solidFill>
                    <a:srgbClr val="C00000"/>
                  </a:solidFill>
                  <a:effectLst/>
                  <a:uLnTx/>
                  <a:uFillTx/>
                  <a:latin typeface="+mn-ea"/>
                  <a:ea typeface="+mn-ea"/>
                </a:rPr>
                <a:t>(</a:t>
              </a:r>
              <a:r>
                <a:rPr kumimoji="0" lang="zh-CN" altLang="en-US" sz="1200" b="1" i="0" u="none" strike="noStrike" kern="0" cap="none" spc="0" normalizeH="0" baseline="0" noProof="0" dirty="0" smtClean="0">
                  <a:ln>
                    <a:noFill/>
                  </a:ln>
                  <a:solidFill>
                    <a:srgbClr val="C00000"/>
                  </a:solidFill>
                  <a:effectLst/>
                  <a:uLnTx/>
                  <a:uFillTx/>
                  <a:latin typeface="+mn-ea"/>
                  <a:ea typeface="+mn-ea"/>
                </a:rPr>
                <a:t>压缩去重</a:t>
              </a:r>
              <a:r>
                <a:rPr kumimoji="0" lang="en-US" altLang="zh-CN" sz="1200" b="1" i="0" u="none" strike="noStrike" kern="0" cap="none" spc="0" normalizeH="0" baseline="0" noProof="0" dirty="0" smtClean="0">
                  <a:ln>
                    <a:noFill/>
                  </a:ln>
                  <a:solidFill>
                    <a:srgbClr val="C00000"/>
                  </a:solidFill>
                  <a:effectLst/>
                  <a:uLnTx/>
                  <a:uFillTx/>
                  <a:latin typeface="+mn-ea"/>
                  <a:ea typeface="+mn-ea"/>
                </a:rPr>
                <a:t>)</a:t>
              </a:r>
              <a:endParaRPr kumimoji="0" lang="zh-CN" altLang="en-US" sz="1200" b="1" i="0" u="none" strike="noStrike" kern="0" cap="none" spc="0" normalizeH="0" baseline="0" noProof="0" dirty="0" smtClean="0">
                <a:ln>
                  <a:noFill/>
                </a:ln>
                <a:solidFill>
                  <a:srgbClr val="C00000"/>
                </a:solidFill>
                <a:effectLst/>
                <a:uLnTx/>
                <a:uFillTx/>
                <a:latin typeface="+mn-ea"/>
                <a:ea typeface="+mn-ea"/>
              </a:endParaRPr>
            </a:p>
          </p:txBody>
        </p:sp>
        <p:sp>
          <p:nvSpPr>
            <p:cNvPr id="32" name="流程图: 磁盘 31"/>
            <p:cNvSpPr/>
            <p:nvPr/>
          </p:nvSpPr>
          <p:spPr bwMode="auto">
            <a:xfrm>
              <a:off x="4529480" y="2175271"/>
              <a:ext cx="562193" cy="251012"/>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000"/>
                  </a:solidFill>
                  <a:effectLst/>
                  <a:uLnTx/>
                  <a:uFillTx/>
                  <a:latin typeface="+mn-ea"/>
                  <a:ea typeface="+mn-ea"/>
                </a:rPr>
                <a:t>差分盘</a:t>
              </a:r>
            </a:p>
          </p:txBody>
        </p:sp>
        <p:sp>
          <p:nvSpPr>
            <p:cNvPr id="33" name="流程图: 磁盘 32"/>
            <p:cNvSpPr/>
            <p:nvPr/>
          </p:nvSpPr>
          <p:spPr bwMode="auto">
            <a:xfrm>
              <a:off x="5415864" y="2177738"/>
              <a:ext cx="594896" cy="254993"/>
            </a:xfrm>
            <a:prstGeom prst="flowChartMagneticDisk">
              <a:avLst/>
            </a:prstGeom>
            <a:solidFill>
              <a:srgbClr val="FFFFFF"/>
            </a:solidFill>
            <a:ln w="9525" cap="flat" cmpd="sng" algn="ctr">
              <a:solidFill>
                <a:srgbClr val="4BACC6">
                  <a:lumMod val="75000"/>
                </a:srgbClr>
              </a:solidFill>
              <a:prstDash val="sysDash"/>
              <a:round/>
              <a:headEnd type="none" w="med" len="med"/>
              <a:tailEnd type="none" w="med" len="med"/>
            </a:ln>
            <a:effectLst>
              <a:innerShdw blurRad="63500" dist="50800" dir="13500000">
                <a:srgbClr val="4F81BD">
                  <a:alpha val="50000"/>
                </a:srgbClr>
              </a:innerShdw>
            </a:effectLst>
          </p:spPr>
          <p:txBody>
            <a:bodyPr vert="horz" wrap="square" lIns="79200" tIns="39600" rIns="79200" bIns="39600" numCol="1" rtlCol="0" anchor="ctr" anchorCtr="0" compatLnSpc="1">
              <a:prstTxWarp prst="textNoShape">
                <a:avLst/>
              </a:prstTxWarp>
              <a:no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smtClean="0">
                  <a:ln>
                    <a:noFill/>
                  </a:ln>
                  <a:solidFill>
                    <a:srgbClr val="C00000"/>
                  </a:solidFill>
                  <a:effectLst/>
                  <a:uLnTx/>
                  <a:uFillTx/>
                  <a:latin typeface="+mn-ea"/>
                  <a:ea typeface="+mn-ea"/>
                </a:rPr>
                <a:t>差分盘</a:t>
              </a:r>
            </a:p>
          </p:txBody>
        </p:sp>
        <p:cxnSp>
          <p:nvCxnSpPr>
            <p:cNvPr id="34" name="直接箭头连接符 8"/>
            <p:cNvCxnSpPr>
              <a:endCxn id="27" idx="1"/>
            </p:cNvCxnSpPr>
            <p:nvPr/>
          </p:nvCxnSpPr>
          <p:spPr bwMode="auto">
            <a:xfrm>
              <a:off x="6065878" y="1868373"/>
              <a:ext cx="18467" cy="1821287"/>
            </a:xfrm>
            <a:prstGeom prst="straightConnector1">
              <a:avLst/>
            </a:prstGeom>
            <a:noFill/>
            <a:ln w="22225" cap="flat" cmpd="sng" algn="ctr">
              <a:solidFill>
                <a:srgbClr val="00B050"/>
              </a:solidFill>
              <a:prstDash val="sysDash"/>
              <a:round/>
              <a:headEnd type="arrow"/>
              <a:tailEnd type="arrow"/>
            </a:ln>
            <a:effectLst/>
          </p:spPr>
        </p:cxnSp>
        <p:cxnSp>
          <p:nvCxnSpPr>
            <p:cNvPr id="35" name="直接箭头连接符 34"/>
            <p:cNvCxnSpPr/>
            <p:nvPr/>
          </p:nvCxnSpPr>
          <p:spPr>
            <a:xfrm flipH="1">
              <a:off x="5208470" y="1905412"/>
              <a:ext cx="383621" cy="511094"/>
            </a:xfrm>
            <a:prstGeom prst="straightConnector1">
              <a:avLst/>
            </a:prstGeom>
            <a:noFill/>
            <a:ln w="22225" cap="flat" cmpd="sng" algn="ctr">
              <a:solidFill>
                <a:srgbClr val="C0504D">
                  <a:lumMod val="75000"/>
                </a:srgbClr>
              </a:solidFill>
              <a:prstDash val="sysDash"/>
              <a:round/>
              <a:headEnd type="arrow" w="med" len="med"/>
              <a:tailEnd type="none" w="med" len="med"/>
            </a:ln>
            <a:effectLst/>
          </p:spPr>
        </p:cxnSp>
        <p:cxnSp>
          <p:nvCxnSpPr>
            <p:cNvPr id="36" name="直接箭头连接符 35"/>
            <p:cNvCxnSpPr/>
            <p:nvPr/>
          </p:nvCxnSpPr>
          <p:spPr>
            <a:xfrm>
              <a:off x="4056744" y="1873486"/>
              <a:ext cx="472737" cy="559878"/>
            </a:xfrm>
            <a:prstGeom prst="straightConnector1">
              <a:avLst/>
            </a:prstGeom>
            <a:noFill/>
            <a:ln w="22225" cap="flat" cmpd="sng" algn="ctr">
              <a:solidFill>
                <a:srgbClr val="C0504D">
                  <a:lumMod val="75000"/>
                </a:srgbClr>
              </a:solidFill>
              <a:prstDash val="sysDash"/>
              <a:round/>
              <a:headEnd type="arrow" w="med" len="med"/>
              <a:tailEnd type="none" w="med" len="med"/>
            </a:ln>
            <a:effectLst/>
          </p:spPr>
        </p:cxnSp>
        <p:cxnSp>
          <p:nvCxnSpPr>
            <p:cNvPr id="37" name="直接箭头连接符 36"/>
            <p:cNvCxnSpPr/>
            <p:nvPr/>
          </p:nvCxnSpPr>
          <p:spPr>
            <a:xfrm>
              <a:off x="5120403" y="1859601"/>
              <a:ext cx="21357" cy="611862"/>
            </a:xfrm>
            <a:prstGeom prst="straightConnector1">
              <a:avLst/>
            </a:prstGeom>
            <a:noFill/>
            <a:ln w="22225" cap="flat" cmpd="sng" algn="ctr">
              <a:solidFill>
                <a:srgbClr val="C0504D">
                  <a:lumMod val="75000"/>
                </a:srgbClr>
              </a:solidFill>
              <a:prstDash val="sysDash"/>
              <a:round/>
              <a:headEnd type="arrow" w="med" len="med"/>
              <a:tailEnd type="none" w="med" len="med"/>
            </a:ln>
            <a:effectLst/>
          </p:spPr>
        </p:cxnSp>
        <p:cxnSp>
          <p:nvCxnSpPr>
            <p:cNvPr id="38" name="直接箭头连接符 37"/>
            <p:cNvCxnSpPr/>
            <p:nvPr/>
          </p:nvCxnSpPr>
          <p:spPr>
            <a:xfrm flipH="1" flipV="1">
              <a:off x="3938559" y="1874600"/>
              <a:ext cx="5583" cy="356869"/>
            </a:xfrm>
            <a:prstGeom prst="straightConnector1">
              <a:avLst/>
            </a:prstGeom>
            <a:noFill/>
            <a:ln w="22225" cap="flat" cmpd="sng" algn="ctr">
              <a:solidFill>
                <a:srgbClr val="7030A0"/>
              </a:solidFill>
              <a:prstDash val="sysDash"/>
              <a:round/>
              <a:headEnd type="arrow" w="med" len="med"/>
              <a:tailEnd type="arrow" w="med" len="med"/>
            </a:ln>
            <a:effectLst/>
          </p:spPr>
        </p:cxnSp>
        <p:cxnSp>
          <p:nvCxnSpPr>
            <p:cNvPr id="39" name="直接箭头连接符 38"/>
            <p:cNvCxnSpPr/>
            <p:nvPr/>
          </p:nvCxnSpPr>
          <p:spPr>
            <a:xfrm flipH="1" flipV="1">
              <a:off x="4701175" y="1871480"/>
              <a:ext cx="5583" cy="356869"/>
            </a:xfrm>
            <a:prstGeom prst="straightConnector1">
              <a:avLst/>
            </a:prstGeom>
            <a:noFill/>
            <a:ln w="22225" cap="flat" cmpd="sng" algn="ctr">
              <a:solidFill>
                <a:srgbClr val="7030A0"/>
              </a:solidFill>
              <a:prstDash val="sysDash"/>
              <a:round/>
              <a:headEnd type="arrow" w="med" len="med"/>
              <a:tailEnd type="arrow" w="med" len="med"/>
            </a:ln>
            <a:effectLst/>
          </p:spPr>
        </p:cxnSp>
        <p:cxnSp>
          <p:nvCxnSpPr>
            <p:cNvPr id="40" name="直接箭头连接符 39"/>
            <p:cNvCxnSpPr/>
            <p:nvPr/>
          </p:nvCxnSpPr>
          <p:spPr>
            <a:xfrm flipH="1" flipV="1">
              <a:off x="5770417" y="1871480"/>
              <a:ext cx="5583" cy="356869"/>
            </a:xfrm>
            <a:prstGeom prst="straightConnector1">
              <a:avLst/>
            </a:prstGeom>
            <a:noFill/>
            <a:ln w="22225" cap="flat" cmpd="sng" algn="ctr">
              <a:solidFill>
                <a:srgbClr val="7030A0"/>
              </a:solidFill>
              <a:prstDash val="sysDash"/>
              <a:round/>
              <a:headEnd type="arrow" w="med" len="med"/>
              <a:tailEnd type="arrow" w="med" len="med"/>
            </a:ln>
            <a:effectLst/>
          </p:spPr>
        </p:cxnSp>
        <p:sp>
          <p:nvSpPr>
            <p:cNvPr id="41" name="矩形 40"/>
            <p:cNvSpPr/>
            <p:nvPr/>
          </p:nvSpPr>
          <p:spPr>
            <a:xfrm>
              <a:off x="6043719" y="1931478"/>
              <a:ext cx="376712" cy="796050"/>
            </a:xfrm>
            <a:prstGeom prst="rect">
              <a:avLst/>
            </a:prstGeom>
          </p:spPr>
          <p:txBody>
            <a:bodyPr wrap="square">
              <a:spAutoFit/>
            </a:bodyPr>
            <a:lstStyle/>
            <a:p>
              <a:pPr marL="0" marR="0" lvl="0" indent="0" algn="ctr" defTabSz="801688"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内</a:t>
              </a:r>
              <a:endParaRPr kumimoji="0" lang="en-US" altLang="zh-CN" sz="1400" b="0" i="0" u="none" strike="noStrike" kern="0" cap="none" spc="0" normalizeH="0" baseline="0" noProof="0" dirty="0" smtClean="0">
                <a:ln>
                  <a:noFill/>
                </a:ln>
                <a:solidFill>
                  <a:sysClr val="windowText" lastClr="000000"/>
                </a:solidFill>
                <a:effectLst/>
                <a:uLnTx/>
                <a:uFillTx/>
                <a:latin typeface="+mn-ea"/>
                <a:ea typeface="+mn-ea"/>
              </a:endParaRPr>
            </a:p>
            <a:p>
              <a:pPr marL="0" marR="0" lvl="0" indent="0" algn="ctr" defTabSz="801688"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存</a:t>
              </a:r>
              <a:endParaRPr kumimoji="0" lang="en-US" altLang="zh-CN" sz="1400" b="0" i="0" u="none" strike="noStrike" kern="0" cap="none" spc="0" normalizeH="0" baseline="0" noProof="0" dirty="0" smtClean="0">
                <a:ln>
                  <a:noFill/>
                </a:ln>
                <a:solidFill>
                  <a:sysClr val="windowText" lastClr="000000"/>
                </a:solidFill>
                <a:effectLst/>
                <a:uLnTx/>
                <a:uFillTx/>
                <a:latin typeface="+mn-ea"/>
                <a:ea typeface="+mn-ea"/>
              </a:endParaRPr>
            </a:p>
            <a:p>
              <a:pPr marL="0" marR="0" lvl="0" indent="0" algn="ctr" defTabSz="801688"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资</a:t>
              </a:r>
              <a:endParaRPr kumimoji="0" lang="en-US" altLang="zh-CN" sz="1400" b="0" i="0" u="none" strike="noStrike" kern="0" cap="none" spc="0" normalizeH="0" baseline="0" noProof="0" dirty="0" smtClean="0">
                <a:ln>
                  <a:noFill/>
                </a:ln>
                <a:solidFill>
                  <a:sysClr val="windowText" lastClr="000000"/>
                </a:solidFill>
                <a:effectLst/>
                <a:uLnTx/>
                <a:uFillTx/>
                <a:latin typeface="+mn-ea"/>
                <a:ea typeface="+mn-ea"/>
              </a:endParaRPr>
            </a:p>
            <a:p>
              <a:pPr marL="0" marR="0" lvl="0" indent="0" algn="ctr" defTabSz="801688"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源</a:t>
              </a:r>
              <a:endParaRPr kumimoji="0" lang="zh-CN" altLang="en-US" sz="1800" b="0" i="0" u="none" strike="noStrike" kern="0" cap="none" spc="0" normalizeH="0" baseline="0" noProof="0" dirty="0" smtClean="0">
                <a:ln>
                  <a:noFill/>
                </a:ln>
                <a:solidFill>
                  <a:sysClr val="windowText" lastClr="000000"/>
                </a:solidFill>
                <a:effectLst/>
                <a:uLnTx/>
                <a:uFillTx/>
                <a:latin typeface="+mn-ea"/>
                <a:ea typeface="+mn-ea"/>
              </a:endParaRPr>
            </a:p>
          </p:txBody>
        </p:sp>
      </p:grpSp>
      <p:sp>
        <p:nvSpPr>
          <p:cNvPr id="42" name="AutoShape 23"/>
          <p:cNvSpPr>
            <a:spLocks noChangeArrowheads="1"/>
          </p:cNvSpPr>
          <p:nvPr/>
        </p:nvSpPr>
        <p:spPr bwMode="auto">
          <a:xfrm>
            <a:off x="7981673" y="2014688"/>
            <a:ext cx="699213" cy="34419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mn-ea"/>
                <a:ea typeface="+mn-ea"/>
                <a:cs typeface="Arial Unicode MS" pitchFamily="34" charset="-122"/>
              </a:rPr>
              <a:t>VM</a:t>
            </a:r>
            <a:endParaRPr kumimoji="0" lang="zh-CN" altLang="en-US" sz="1200" b="0" i="0" u="none" strike="noStrike" kern="0" cap="none" spc="0" normalizeH="0" baseline="0" noProof="0" dirty="0">
              <a:ln>
                <a:noFill/>
              </a:ln>
              <a:solidFill>
                <a:srgbClr val="000000"/>
              </a:solidFill>
              <a:effectLst/>
              <a:uLnTx/>
              <a:uFillTx/>
              <a:latin typeface="+mn-ea"/>
              <a:ea typeface="+mn-ea"/>
              <a:cs typeface="Arial Unicode MS" pitchFamily="34" charset="-122"/>
            </a:endParaRPr>
          </a:p>
        </p:txBody>
      </p:sp>
    </p:spTree>
    <p:extLst>
      <p:ext uri="{BB962C8B-B14F-4D97-AF65-F5344CB8AC3E}">
        <p14:creationId xmlns:p14="http://schemas.microsoft.com/office/powerpoint/2010/main" val="7613881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全内存桌面方案概述</a:t>
            </a:r>
          </a:p>
        </p:txBody>
      </p:sp>
      <p:grpSp>
        <p:nvGrpSpPr>
          <p:cNvPr id="62" name="组合 234"/>
          <p:cNvGrpSpPr/>
          <p:nvPr/>
        </p:nvGrpSpPr>
        <p:grpSpPr>
          <a:xfrm>
            <a:off x="5722168" y="4137164"/>
            <a:ext cx="962872" cy="649695"/>
            <a:chOff x="530369" y="3352450"/>
            <a:chExt cx="602620" cy="924597"/>
          </a:xfrm>
        </p:grpSpPr>
        <p:sp>
          <p:nvSpPr>
            <p:cNvPr id="63" name="Can 6"/>
            <p:cNvSpPr/>
            <p:nvPr/>
          </p:nvSpPr>
          <p:spPr bwMode="auto">
            <a:xfrm>
              <a:off x="546667" y="3352450"/>
              <a:ext cx="586322" cy="628650"/>
            </a:xfrm>
            <a:prstGeom prst="can">
              <a:avLst/>
            </a:prstGeom>
            <a:solidFill>
              <a:srgbClr val="89C8E7"/>
            </a:solidFill>
            <a:ln w="25400" cap="flat" cmpd="sng" algn="ctr">
              <a:solidFill>
                <a:srgbClr val="0070C0"/>
              </a:solid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a:effectLst>
                  <a:outerShdw blurRad="38100" dist="38100" dir="2700000" algn="tl">
                    <a:srgbClr val="000000">
                      <a:alpha val="43137"/>
                    </a:srgbClr>
                  </a:outerShdw>
                </a:effectLst>
                <a:latin typeface="+mn-ea"/>
                <a:ea typeface="+mn-ea"/>
                <a:cs typeface="Arial" charset="0"/>
                <a:sym typeface="Gill Sans"/>
              </a:endParaRPr>
            </a:p>
            <a:p>
              <a:pPr algn="ctr" defTabSz="725188">
                <a:defRPr/>
              </a:pPr>
              <a:endParaRPr lang="en-US" sz="2800" dirty="0" smtClean="0">
                <a:latin typeface="+mn-ea"/>
                <a:ea typeface="+mn-ea"/>
                <a:cs typeface="Calibri" pitchFamily="34" charset="0"/>
              </a:endParaRPr>
            </a:p>
          </p:txBody>
        </p:sp>
        <p:sp>
          <p:nvSpPr>
            <p:cNvPr id="64" name="TextBox 11"/>
            <p:cNvSpPr txBox="1">
              <a:spLocks noChangeArrowheads="1"/>
            </p:cNvSpPr>
            <p:nvPr/>
          </p:nvSpPr>
          <p:spPr bwMode="auto">
            <a:xfrm>
              <a:off x="530369" y="4014244"/>
              <a:ext cx="560200" cy="262803"/>
            </a:xfrm>
            <a:prstGeom prst="rect">
              <a:avLst/>
            </a:prstGeom>
            <a:noFill/>
            <a:ln w="9525">
              <a:noFill/>
              <a:miter lim="800000"/>
              <a:headEnd/>
              <a:tailEnd/>
            </a:ln>
          </p:spPr>
          <p:txBody>
            <a:bodyPr wrap="square" lIns="0" tIns="0" rIns="0" bIns="0">
              <a:spAutoFit/>
            </a:bodyPr>
            <a:lstStyle/>
            <a:p>
              <a:pPr algn="ctr"/>
              <a:r>
                <a:rPr lang="zh-CN" altLang="en-US" sz="1200" b="1" dirty="0" smtClean="0">
                  <a:solidFill>
                    <a:srgbClr val="0070C0"/>
                  </a:solidFill>
                  <a:latin typeface="+mn-ea"/>
                  <a:ea typeface="+mn-ea"/>
                </a:rPr>
                <a:t>系统母卷</a:t>
              </a:r>
              <a:endParaRPr lang="en-US" altLang="zh-CN" sz="1200" b="1" dirty="0" smtClean="0">
                <a:solidFill>
                  <a:srgbClr val="0070C0"/>
                </a:solidFill>
                <a:latin typeface="+mn-ea"/>
                <a:ea typeface="+mn-ea"/>
              </a:endParaRPr>
            </a:p>
          </p:txBody>
        </p:sp>
        <p:pic>
          <p:nvPicPr>
            <p:cNvPr id="65" name="Picture 1" descr="C:\Users\w00120873\Desktop\windows xp.jpg"/>
            <p:cNvPicPr>
              <a:picLocks noChangeAspect="1" noChangeArrowheads="1"/>
            </p:cNvPicPr>
            <p:nvPr/>
          </p:nvPicPr>
          <p:blipFill>
            <a:blip r:embed="rId3" cstate="print"/>
            <a:srcRect/>
            <a:stretch>
              <a:fillRect/>
            </a:stretch>
          </p:blipFill>
          <p:spPr bwMode="auto">
            <a:xfrm>
              <a:off x="597264" y="3559168"/>
              <a:ext cx="478565" cy="3479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69" name="Can 79"/>
          <p:cNvSpPr/>
          <p:nvPr/>
        </p:nvSpPr>
        <p:spPr bwMode="auto">
          <a:xfrm>
            <a:off x="2188788" y="5784956"/>
            <a:ext cx="877715"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sp>
        <p:nvSpPr>
          <p:cNvPr id="76" name="Can 79"/>
          <p:cNvSpPr/>
          <p:nvPr/>
        </p:nvSpPr>
        <p:spPr bwMode="auto">
          <a:xfrm>
            <a:off x="4363319" y="5784955"/>
            <a:ext cx="938195"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sp>
        <p:nvSpPr>
          <p:cNvPr id="80" name="Can 79"/>
          <p:cNvSpPr/>
          <p:nvPr/>
        </p:nvSpPr>
        <p:spPr bwMode="auto">
          <a:xfrm>
            <a:off x="7163609" y="5772285"/>
            <a:ext cx="994766"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sp>
        <p:nvSpPr>
          <p:cNvPr id="84" name="Can 79"/>
          <p:cNvSpPr/>
          <p:nvPr/>
        </p:nvSpPr>
        <p:spPr bwMode="auto">
          <a:xfrm>
            <a:off x="9366273" y="5772285"/>
            <a:ext cx="894897"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cxnSp>
        <p:nvCxnSpPr>
          <p:cNvPr id="97" name="直接箭头连接符 145"/>
          <p:cNvCxnSpPr>
            <a:cxnSpLocks noChangeShapeType="1"/>
          </p:cNvCxnSpPr>
          <p:nvPr/>
        </p:nvCxnSpPr>
        <p:spPr bwMode="auto">
          <a:xfrm>
            <a:off x="2325624" y="2167981"/>
            <a:ext cx="4891" cy="3606895"/>
          </a:xfrm>
          <a:prstGeom prst="straightConnector1">
            <a:avLst/>
          </a:prstGeom>
          <a:noFill/>
          <a:ln w="25400" algn="ctr">
            <a:solidFill>
              <a:schemeClr val="accent6">
                <a:lumMod val="50000"/>
              </a:schemeClr>
            </a:solidFill>
            <a:round/>
            <a:headEnd/>
            <a:tailEnd type="triangle" w="med" len="med"/>
          </a:ln>
        </p:spPr>
      </p:cxnSp>
      <p:cxnSp>
        <p:nvCxnSpPr>
          <p:cNvPr id="98" name="直接箭头连接符 145"/>
          <p:cNvCxnSpPr>
            <a:cxnSpLocks noChangeShapeType="1"/>
          </p:cNvCxnSpPr>
          <p:nvPr/>
        </p:nvCxnSpPr>
        <p:spPr bwMode="auto">
          <a:xfrm flipH="1">
            <a:off x="4604165" y="2182211"/>
            <a:ext cx="29336" cy="3602744"/>
          </a:xfrm>
          <a:prstGeom prst="straightConnector1">
            <a:avLst/>
          </a:prstGeom>
          <a:noFill/>
          <a:ln w="25400" algn="ctr">
            <a:solidFill>
              <a:schemeClr val="accent6">
                <a:lumMod val="50000"/>
              </a:schemeClr>
            </a:solidFill>
            <a:round/>
            <a:headEnd/>
            <a:tailEnd type="triangle" w="med" len="med"/>
          </a:ln>
        </p:spPr>
      </p:cxnSp>
      <p:cxnSp>
        <p:nvCxnSpPr>
          <p:cNvPr id="99" name="直接箭头连接符 145"/>
          <p:cNvCxnSpPr>
            <a:cxnSpLocks noChangeShapeType="1"/>
          </p:cNvCxnSpPr>
          <p:nvPr/>
        </p:nvCxnSpPr>
        <p:spPr bwMode="auto">
          <a:xfrm flipH="1">
            <a:off x="7341724" y="2167981"/>
            <a:ext cx="11617" cy="3616974"/>
          </a:xfrm>
          <a:prstGeom prst="straightConnector1">
            <a:avLst/>
          </a:prstGeom>
          <a:noFill/>
          <a:ln w="25400" algn="ctr">
            <a:solidFill>
              <a:schemeClr val="accent6">
                <a:lumMod val="50000"/>
              </a:schemeClr>
            </a:solidFill>
            <a:round/>
            <a:headEnd/>
            <a:tailEnd type="triangle" w="med" len="med"/>
          </a:ln>
        </p:spPr>
      </p:cxnSp>
      <p:cxnSp>
        <p:nvCxnSpPr>
          <p:cNvPr id="100" name="直接箭头连接符 145"/>
          <p:cNvCxnSpPr>
            <a:cxnSpLocks noChangeShapeType="1"/>
          </p:cNvCxnSpPr>
          <p:nvPr/>
        </p:nvCxnSpPr>
        <p:spPr bwMode="auto">
          <a:xfrm>
            <a:off x="9519555" y="2167981"/>
            <a:ext cx="10058" cy="3604304"/>
          </a:xfrm>
          <a:prstGeom prst="straightConnector1">
            <a:avLst/>
          </a:prstGeom>
          <a:noFill/>
          <a:ln w="25400" algn="ctr">
            <a:solidFill>
              <a:schemeClr val="accent6">
                <a:lumMod val="50000"/>
              </a:schemeClr>
            </a:solidFill>
            <a:round/>
            <a:headEnd/>
            <a:tailEnd type="triangle" w="med" len="med"/>
          </a:ln>
        </p:spPr>
      </p:cxnSp>
      <p:grpSp>
        <p:nvGrpSpPr>
          <p:cNvPr id="101" name="组合 219"/>
          <p:cNvGrpSpPr/>
          <p:nvPr/>
        </p:nvGrpSpPr>
        <p:grpSpPr>
          <a:xfrm>
            <a:off x="2103724" y="1275618"/>
            <a:ext cx="1047845" cy="906593"/>
            <a:chOff x="4386779" y="894522"/>
            <a:chExt cx="757922" cy="824253"/>
          </a:xfrm>
        </p:grpSpPr>
        <p:grpSp>
          <p:nvGrpSpPr>
            <p:cNvPr id="102" name="组合 14"/>
            <p:cNvGrpSpPr>
              <a:grpSpLocks/>
            </p:cNvGrpSpPr>
            <p:nvPr/>
          </p:nvGrpSpPr>
          <p:grpSpPr bwMode="auto">
            <a:xfrm>
              <a:off x="4386779" y="894522"/>
              <a:ext cx="757922" cy="824253"/>
              <a:chOff x="1095375" y="1203750"/>
              <a:chExt cx="485775" cy="815181"/>
            </a:xfrm>
          </p:grpSpPr>
          <p:sp>
            <p:nvSpPr>
              <p:cNvPr id="104"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05"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03"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cxnSp>
        <p:nvCxnSpPr>
          <p:cNvPr id="4" name="直接连接符 3"/>
          <p:cNvCxnSpPr/>
          <p:nvPr/>
        </p:nvCxnSpPr>
        <p:spPr bwMode="auto">
          <a:xfrm flipV="1">
            <a:off x="1345280" y="2450166"/>
            <a:ext cx="10081120" cy="144016"/>
          </a:xfrm>
          <a:prstGeom prst="line">
            <a:avLst/>
          </a:prstGeom>
          <a:solidFill>
            <a:schemeClr val="accent1"/>
          </a:solidFill>
          <a:ln w="9525" cap="flat" cmpd="sng" algn="ctr">
            <a:solidFill>
              <a:schemeClr val="bg1">
                <a:lumMod val="50000"/>
              </a:schemeClr>
            </a:solidFill>
            <a:prstDash val="lgDash"/>
            <a:round/>
            <a:headEnd type="none" w="med" len="med"/>
            <a:tailEnd type="none" w="med" len="med"/>
          </a:ln>
          <a:effectLst/>
        </p:spPr>
      </p:cxnSp>
      <p:grpSp>
        <p:nvGrpSpPr>
          <p:cNvPr id="60" name="组合 219"/>
          <p:cNvGrpSpPr/>
          <p:nvPr/>
        </p:nvGrpSpPr>
        <p:grpSpPr>
          <a:xfrm>
            <a:off x="4399767" y="1251324"/>
            <a:ext cx="1047845" cy="906593"/>
            <a:chOff x="4386779" y="894522"/>
            <a:chExt cx="757922" cy="824253"/>
          </a:xfrm>
        </p:grpSpPr>
        <p:grpSp>
          <p:nvGrpSpPr>
            <p:cNvPr id="116" name="组合 14"/>
            <p:cNvGrpSpPr>
              <a:grpSpLocks/>
            </p:cNvGrpSpPr>
            <p:nvPr/>
          </p:nvGrpSpPr>
          <p:grpSpPr bwMode="auto">
            <a:xfrm>
              <a:off x="4386779" y="894522"/>
              <a:ext cx="757922" cy="824253"/>
              <a:chOff x="1095375" y="1203750"/>
              <a:chExt cx="485775" cy="815181"/>
            </a:xfrm>
          </p:grpSpPr>
          <p:sp>
            <p:nvSpPr>
              <p:cNvPr id="118"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19"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17"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grpSp>
        <p:nvGrpSpPr>
          <p:cNvPr id="120" name="组合 219"/>
          <p:cNvGrpSpPr/>
          <p:nvPr/>
        </p:nvGrpSpPr>
        <p:grpSpPr>
          <a:xfrm>
            <a:off x="7110530" y="1252349"/>
            <a:ext cx="1047845" cy="906593"/>
            <a:chOff x="4386779" y="894522"/>
            <a:chExt cx="757922" cy="824253"/>
          </a:xfrm>
        </p:grpSpPr>
        <p:grpSp>
          <p:nvGrpSpPr>
            <p:cNvPr id="121" name="组合 14"/>
            <p:cNvGrpSpPr>
              <a:grpSpLocks/>
            </p:cNvGrpSpPr>
            <p:nvPr/>
          </p:nvGrpSpPr>
          <p:grpSpPr bwMode="auto">
            <a:xfrm>
              <a:off x="4386779" y="894522"/>
              <a:ext cx="757922" cy="824253"/>
              <a:chOff x="1095375" y="1203750"/>
              <a:chExt cx="485775" cy="815181"/>
            </a:xfrm>
          </p:grpSpPr>
          <p:sp>
            <p:nvSpPr>
              <p:cNvPr id="123"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24"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22"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grpSp>
        <p:nvGrpSpPr>
          <p:cNvPr id="125" name="组合 219"/>
          <p:cNvGrpSpPr/>
          <p:nvPr/>
        </p:nvGrpSpPr>
        <p:grpSpPr>
          <a:xfrm>
            <a:off x="9326082" y="1251324"/>
            <a:ext cx="1047845" cy="906593"/>
            <a:chOff x="4386779" y="894522"/>
            <a:chExt cx="757922" cy="824253"/>
          </a:xfrm>
        </p:grpSpPr>
        <p:grpSp>
          <p:nvGrpSpPr>
            <p:cNvPr id="126" name="组合 14"/>
            <p:cNvGrpSpPr>
              <a:grpSpLocks/>
            </p:cNvGrpSpPr>
            <p:nvPr/>
          </p:nvGrpSpPr>
          <p:grpSpPr bwMode="auto">
            <a:xfrm>
              <a:off x="4386779" y="894522"/>
              <a:ext cx="757922" cy="824253"/>
              <a:chOff x="1095375" y="1203750"/>
              <a:chExt cx="485775" cy="815181"/>
            </a:xfrm>
          </p:grpSpPr>
          <p:sp>
            <p:nvSpPr>
              <p:cNvPr id="128"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29"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27"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grpSp>
        <p:nvGrpSpPr>
          <p:cNvPr id="130" name="组合 234"/>
          <p:cNvGrpSpPr/>
          <p:nvPr/>
        </p:nvGrpSpPr>
        <p:grpSpPr>
          <a:xfrm>
            <a:off x="5698859" y="5305486"/>
            <a:ext cx="963835" cy="1146728"/>
            <a:chOff x="546667" y="3352450"/>
            <a:chExt cx="603223" cy="817588"/>
          </a:xfrm>
        </p:grpSpPr>
        <p:sp>
          <p:nvSpPr>
            <p:cNvPr id="131" name="Can 6"/>
            <p:cNvSpPr/>
            <p:nvPr/>
          </p:nvSpPr>
          <p:spPr bwMode="auto">
            <a:xfrm>
              <a:off x="546667" y="3352450"/>
              <a:ext cx="586322" cy="628650"/>
            </a:xfrm>
            <a:prstGeom prst="can">
              <a:avLst/>
            </a:prstGeom>
            <a:solidFill>
              <a:srgbClr val="89C8E7"/>
            </a:solidFill>
            <a:ln w="25400" cap="flat" cmpd="sng" algn="ctr">
              <a:solidFill>
                <a:srgbClr val="0070C0"/>
              </a:solid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a:effectLst>
                  <a:outerShdw blurRad="38100" dist="38100" dir="2700000" algn="tl">
                    <a:srgbClr val="000000">
                      <a:alpha val="43137"/>
                    </a:srgbClr>
                  </a:outerShdw>
                </a:effectLst>
                <a:latin typeface="+mn-ea"/>
                <a:ea typeface="+mn-ea"/>
                <a:cs typeface="Arial" charset="0"/>
                <a:sym typeface="Gill Sans"/>
              </a:endParaRPr>
            </a:p>
            <a:p>
              <a:pPr algn="ctr" defTabSz="725188">
                <a:defRPr/>
              </a:pPr>
              <a:endParaRPr lang="en-US" sz="2800" dirty="0" smtClean="0">
                <a:latin typeface="+mn-ea"/>
                <a:ea typeface="+mn-ea"/>
                <a:cs typeface="Calibri" pitchFamily="34" charset="0"/>
              </a:endParaRPr>
            </a:p>
          </p:txBody>
        </p:sp>
        <p:sp>
          <p:nvSpPr>
            <p:cNvPr id="132" name="TextBox 11"/>
            <p:cNvSpPr txBox="1">
              <a:spLocks noChangeArrowheads="1"/>
            </p:cNvSpPr>
            <p:nvPr/>
          </p:nvSpPr>
          <p:spPr bwMode="auto">
            <a:xfrm>
              <a:off x="589690" y="4015075"/>
              <a:ext cx="560200" cy="154963"/>
            </a:xfrm>
            <a:prstGeom prst="rect">
              <a:avLst/>
            </a:prstGeom>
            <a:noFill/>
            <a:ln w="9525">
              <a:noFill/>
              <a:miter lim="800000"/>
              <a:headEnd/>
              <a:tailEnd/>
            </a:ln>
          </p:spPr>
          <p:txBody>
            <a:bodyPr wrap="square" lIns="0" tIns="0" rIns="0" bIns="0">
              <a:spAutoFit/>
            </a:bodyPr>
            <a:lstStyle/>
            <a:p>
              <a:pPr algn="ctr"/>
              <a:r>
                <a:rPr lang="zh-CN" altLang="en-US" sz="1200" b="1" dirty="0" smtClean="0">
                  <a:solidFill>
                    <a:srgbClr val="0070C0"/>
                  </a:solidFill>
                  <a:latin typeface="+mn-ea"/>
                  <a:ea typeface="+mn-ea"/>
                </a:rPr>
                <a:t>备份模板</a:t>
              </a:r>
              <a:endParaRPr lang="en-US" altLang="zh-CN" sz="1200" b="1" dirty="0" smtClean="0">
                <a:solidFill>
                  <a:srgbClr val="0070C0"/>
                </a:solidFill>
                <a:latin typeface="+mn-ea"/>
                <a:ea typeface="+mn-ea"/>
              </a:endParaRPr>
            </a:p>
          </p:txBody>
        </p:sp>
        <p:pic>
          <p:nvPicPr>
            <p:cNvPr id="133" name="Picture 1" descr="C:\Users\w00120873\Desktop\windows xp.jpg"/>
            <p:cNvPicPr>
              <a:picLocks noChangeAspect="1" noChangeArrowheads="1"/>
            </p:cNvPicPr>
            <p:nvPr/>
          </p:nvPicPr>
          <p:blipFill>
            <a:blip r:embed="rId3" cstate="print"/>
            <a:srcRect/>
            <a:stretch>
              <a:fillRect/>
            </a:stretch>
          </p:blipFill>
          <p:spPr bwMode="auto">
            <a:xfrm>
              <a:off x="597264" y="3559168"/>
              <a:ext cx="478565" cy="3479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34" name="组合 234"/>
          <p:cNvGrpSpPr/>
          <p:nvPr/>
        </p:nvGrpSpPr>
        <p:grpSpPr>
          <a:xfrm>
            <a:off x="2442555" y="2845293"/>
            <a:ext cx="1097892" cy="615251"/>
            <a:chOff x="405280" y="3352450"/>
            <a:chExt cx="796335" cy="953204"/>
          </a:xfrm>
        </p:grpSpPr>
        <p:sp>
          <p:nvSpPr>
            <p:cNvPr id="135" name="Can 6"/>
            <p:cNvSpPr/>
            <p:nvPr/>
          </p:nvSpPr>
          <p:spPr bwMode="auto">
            <a:xfrm>
              <a:off x="546667" y="3352450"/>
              <a:ext cx="586322" cy="628650"/>
            </a:xfrm>
            <a:prstGeom prst="can">
              <a:avLst/>
            </a:prstGeom>
            <a:solidFill>
              <a:srgbClr val="89C8E7"/>
            </a:solidFill>
            <a:ln w="25400" cap="flat" cmpd="sng" algn="ctr">
              <a:solidFill>
                <a:srgbClr val="0070C0"/>
              </a:solid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a:effectLst>
                  <a:outerShdw blurRad="38100" dist="38100" dir="2700000" algn="tl">
                    <a:srgbClr val="000000">
                      <a:alpha val="43137"/>
                    </a:srgbClr>
                  </a:outerShdw>
                </a:effectLst>
                <a:latin typeface="+mn-ea"/>
                <a:ea typeface="+mn-ea"/>
                <a:cs typeface="Arial" charset="0"/>
                <a:sym typeface="Gill Sans"/>
              </a:endParaRPr>
            </a:p>
            <a:p>
              <a:pPr algn="ctr" defTabSz="725188">
                <a:defRPr/>
              </a:pPr>
              <a:endParaRPr lang="en-US" sz="2800" dirty="0" smtClean="0">
                <a:latin typeface="+mn-ea"/>
                <a:ea typeface="+mn-ea"/>
                <a:cs typeface="Calibri" pitchFamily="34" charset="0"/>
              </a:endParaRPr>
            </a:p>
          </p:txBody>
        </p:sp>
        <p:sp>
          <p:nvSpPr>
            <p:cNvPr id="136" name="TextBox 11"/>
            <p:cNvSpPr txBox="1">
              <a:spLocks noChangeArrowheads="1"/>
            </p:cNvSpPr>
            <p:nvPr/>
          </p:nvSpPr>
          <p:spPr bwMode="auto">
            <a:xfrm>
              <a:off x="405280" y="4019552"/>
              <a:ext cx="796335" cy="286102"/>
            </a:xfrm>
            <a:prstGeom prst="rect">
              <a:avLst/>
            </a:prstGeom>
            <a:noFill/>
            <a:ln w="9525">
              <a:noFill/>
              <a:miter lim="800000"/>
              <a:headEnd/>
              <a:tailEnd/>
            </a:ln>
          </p:spPr>
          <p:txBody>
            <a:bodyPr wrap="square" lIns="0" tIns="0" rIns="0" bIns="0">
              <a:spAutoFit/>
            </a:bodyPr>
            <a:lstStyle/>
            <a:p>
              <a:pPr algn="ctr"/>
              <a:r>
                <a:rPr lang="zh-CN" altLang="en-US" sz="1200" b="1" dirty="0">
                  <a:solidFill>
                    <a:srgbClr val="0070C0"/>
                  </a:solidFill>
                  <a:latin typeface="+mn-ea"/>
                  <a:ea typeface="+mn-ea"/>
                </a:rPr>
                <a:t>去</a:t>
              </a:r>
              <a:r>
                <a:rPr lang="zh-CN" altLang="en-US" sz="1200" b="1" dirty="0" smtClean="0">
                  <a:solidFill>
                    <a:srgbClr val="0070C0"/>
                  </a:solidFill>
                  <a:latin typeface="+mn-ea"/>
                  <a:ea typeface="+mn-ea"/>
                </a:rPr>
                <a:t>重压缩系统卷</a:t>
              </a:r>
              <a:endParaRPr lang="en-US" altLang="zh-CN" sz="1200" b="1" dirty="0" smtClean="0">
                <a:solidFill>
                  <a:srgbClr val="0070C0"/>
                </a:solidFill>
                <a:latin typeface="+mn-ea"/>
                <a:ea typeface="+mn-ea"/>
              </a:endParaRPr>
            </a:p>
          </p:txBody>
        </p:sp>
        <p:pic>
          <p:nvPicPr>
            <p:cNvPr id="137" name="Picture 1" descr="C:\Users\w00120873\Desktop\windows xp.jpg"/>
            <p:cNvPicPr>
              <a:picLocks noChangeAspect="1" noChangeArrowheads="1"/>
            </p:cNvPicPr>
            <p:nvPr/>
          </p:nvPicPr>
          <p:blipFill>
            <a:blip r:embed="rId3" cstate="print"/>
            <a:srcRect/>
            <a:stretch>
              <a:fillRect/>
            </a:stretch>
          </p:blipFill>
          <p:spPr bwMode="auto">
            <a:xfrm>
              <a:off x="597264" y="3559168"/>
              <a:ext cx="478565" cy="3479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cxnSp>
        <p:nvCxnSpPr>
          <p:cNvPr id="142" name="直接连接符 141"/>
          <p:cNvCxnSpPr/>
          <p:nvPr/>
        </p:nvCxnSpPr>
        <p:spPr bwMode="auto">
          <a:xfrm flipV="1">
            <a:off x="1345280" y="5003526"/>
            <a:ext cx="10081120" cy="144016"/>
          </a:xfrm>
          <a:prstGeom prst="line">
            <a:avLst/>
          </a:prstGeom>
          <a:solidFill>
            <a:schemeClr val="accent1"/>
          </a:solidFill>
          <a:ln w="9525" cap="flat" cmpd="sng" algn="ctr">
            <a:solidFill>
              <a:schemeClr val="bg1">
                <a:lumMod val="50000"/>
              </a:schemeClr>
            </a:solidFill>
            <a:prstDash val="lgDash"/>
            <a:round/>
            <a:headEnd type="none" w="med" len="med"/>
            <a:tailEnd type="none" w="med" len="med"/>
          </a:ln>
          <a:effectLst/>
        </p:spPr>
      </p:cxnSp>
      <p:grpSp>
        <p:nvGrpSpPr>
          <p:cNvPr id="143" name="组合 234"/>
          <p:cNvGrpSpPr/>
          <p:nvPr/>
        </p:nvGrpSpPr>
        <p:grpSpPr>
          <a:xfrm>
            <a:off x="4745541" y="2795330"/>
            <a:ext cx="1097892" cy="615251"/>
            <a:chOff x="405280" y="3352450"/>
            <a:chExt cx="796335" cy="953204"/>
          </a:xfrm>
        </p:grpSpPr>
        <p:sp>
          <p:nvSpPr>
            <p:cNvPr id="144" name="Can 6"/>
            <p:cNvSpPr/>
            <p:nvPr/>
          </p:nvSpPr>
          <p:spPr bwMode="auto">
            <a:xfrm>
              <a:off x="546667" y="3352450"/>
              <a:ext cx="586322" cy="628650"/>
            </a:xfrm>
            <a:prstGeom prst="can">
              <a:avLst/>
            </a:prstGeom>
            <a:solidFill>
              <a:srgbClr val="89C8E7"/>
            </a:solidFill>
            <a:ln w="25400" cap="flat" cmpd="sng" algn="ctr">
              <a:solidFill>
                <a:srgbClr val="0070C0"/>
              </a:solid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a:effectLst>
                  <a:outerShdw blurRad="38100" dist="38100" dir="2700000" algn="tl">
                    <a:srgbClr val="000000">
                      <a:alpha val="43137"/>
                    </a:srgbClr>
                  </a:outerShdw>
                </a:effectLst>
                <a:latin typeface="+mn-ea"/>
                <a:ea typeface="+mn-ea"/>
                <a:cs typeface="Arial" charset="0"/>
                <a:sym typeface="Gill Sans"/>
              </a:endParaRPr>
            </a:p>
            <a:p>
              <a:pPr algn="ctr" defTabSz="725188">
                <a:defRPr/>
              </a:pPr>
              <a:endParaRPr lang="en-US" sz="2800" dirty="0" smtClean="0">
                <a:latin typeface="+mn-ea"/>
                <a:ea typeface="+mn-ea"/>
                <a:cs typeface="Calibri" pitchFamily="34" charset="0"/>
              </a:endParaRPr>
            </a:p>
          </p:txBody>
        </p:sp>
        <p:sp>
          <p:nvSpPr>
            <p:cNvPr id="145" name="TextBox 11"/>
            <p:cNvSpPr txBox="1">
              <a:spLocks noChangeArrowheads="1"/>
            </p:cNvSpPr>
            <p:nvPr/>
          </p:nvSpPr>
          <p:spPr bwMode="auto">
            <a:xfrm>
              <a:off x="405280" y="4019552"/>
              <a:ext cx="796335" cy="286102"/>
            </a:xfrm>
            <a:prstGeom prst="rect">
              <a:avLst/>
            </a:prstGeom>
            <a:noFill/>
            <a:ln w="9525">
              <a:noFill/>
              <a:miter lim="800000"/>
              <a:headEnd/>
              <a:tailEnd/>
            </a:ln>
          </p:spPr>
          <p:txBody>
            <a:bodyPr wrap="square" lIns="0" tIns="0" rIns="0" bIns="0">
              <a:spAutoFit/>
            </a:bodyPr>
            <a:lstStyle/>
            <a:p>
              <a:pPr algn="ctr"/>
              <a:r>
                <a:rPr lang="zh-CN" altLang="en-US" sz="1200" b="1" dirty="0">
                  <a:solidFill>
                    <a:srgbClr val="0070C0"/>
                  </a:solidFill>
                  <a:latin typeface="+mn-ea"/>
                  <a:ea typeface="+mn-ea"/>
                </a:rPr>
                <a:t>去</a:t>
              </a:r>
              <a:r>
                <a:rPr lang="zh-CN" altLang="en-US" sz="1200" b="1" dirty="0" smtClean="0">
                  <a:solidFill>
                    <a:srgbClr val="0070C0"/>
                  </a:solidFill>
                  <a:latin typeface="+mn-ea"/>
                  <a:ea typeface="+mn-ea"/>
                </a:rPr>
                <a:t>重压缩系统卷</a:t>
              </a:r>
              <a:endParaRPr lang="en-US" altLang="zh-CN" sz="1200" b="1" dirty="0" smtClean="0">
                <a:solidFill>
                  <a:srgbClr val="0070C0"/>
                </a:solidFill>
                <a:latin typeface="+mn-ea"/>
                <a:ea typeface="+mn-ea"/>
              </a:endParaRPr>
            </a:p>
          </p:txBody>
        </p:sp>
        <p:pic>
          <p:nvPicPr>
            <p:cNvPr id="146" name="Picture 1" descr="C:\Users\w00120873\Desktop\windows xp.jpg"/>
            <p:cNvPicPr>
              <a:picLocks noChangeAspect="1" noChangeArrowheads="1"/>
            </p:cNvPicPr>
            <p:nvPr/>
          </p:nvPicPr>
          <p:blipFill>
            <a:blip r:embed="rId3" cstate="print"/>
            <a:srcRect/>
            <a:stretch>
              <a:fillRect/>
            </a:stretch>
          </p:blipFill>
          <p:spPr bwMode="auto">
            <a:xfrm>
              <a:off x="597264" y="3559168"/>
              <a:ext cx="478565" cy="3479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47" name="组合 234"/>
          <p:cNvGrpSpPr/>
          <p:nvPr/>
        </p:nvGrpSpPr>
        <p:grpSpPr>
          <a:xfrm>
            <a:off x="7427609" y="2806615"/>
            <a:ext cx="1097892" cy="615251"/>
            <a:chOff x="405280" y="3352450"/>
            <a:chExt cx="796335" cy="953204"/>
          </a:xfrm>
        </p:grpSpPr>
        <p:sp>
          <p:nvSpPr>
            <p:cNvPr id="148" name="Can 6"/>
            <p:cNvSpPr/>
            <p:nvPr/>
          </p:nvSpPr>
          <p:spPr bwMode="auto">
            <a:xfrm>
              <a:off x="546667" y="3352450"/>
              <a:ext cx="586322" cy="628650"/>
            </a:xfrm>
            <a:prstGeom prst="can">
              <a:avLst/>
            </a:prstGeom>
            <a:solidFill>
              <a:srgbClr val="89C8E7"/>
            </a:solidFill>
            <a:ln w="25400" cap="flat" cmpd="sng" algn="ctr">
              <a:solidFill>
                <a:srgbClr val="0070C0"/>
              </a:solid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a:effectLst>
                  <a:outerShdw blurRad="38100" dist="38100" dir="2700000" algn="tl">
                    <a:srgbClr val="000000">
                      <a:alpha val="43137"/>
                    </a:srgbClr>
                  </a:outerShdw>
                </a:effectLst>
                <a:latin typeface="+mn-ea"/>
                <a:ea typeface="+mn-ea"/>
                <a:cs typeface="Arial" charset="0"/>
                <a:sym typeface="Gill Sans"/>
              </a:endParaRPr>
            </a:p>
            <a:p>
              <a:pPr algn="ctr" defTabSz="725188">
                <a:defRPr/>
              </a:pPr>
              <a:endParaRPr lang="en-US" sz="2800" dirty="0" smtClean="0">
                <a:latin typeface="+mn-ea"/>
                <a:ea typeface="+mn-ea"/>
                <a:cs typeface="Calibri" pitchFamily="34" charset="0"/>
              </a:endParaRPr>
            </a:p>
          </p:txBody>
        </p:sp>
        <p:sp>
          <p:nvSpPr>
            <p:cNvPr id="149" name="TextBox 11"/>
            <p:cNvSpPr txBox="1">
              <a:spLocks noChangeArrowheads="1"/>
            </p:cNvSpPr>
            <p:nvPr/>
          </p:nvSpPr>
          <p:spPr bwMode="auto">
            <a:xfrm>
              <a:off x="405280" y="4019552"/>
              <a:ext cx="796335" cy="286102"/>
            </a:xfrm>
            <a:prstGeom prst="rect">
              <a:avLst/>
            </a:prstGeom>
            <a:noFill/>
            <a:ln w="9525">
              <a:noFill/>
              <a:miter lim="800000"/>
              <a:headEnd/>
              <a:tailEnd/>
            </a:ln>
          </p:spPr>
          <p:txBody>
            <a:bodyPr wrap="square" lIns="0" tIns="0" rIns="0" bIns="0">
              <a:spAutoFit/>
            </a:bodyPr>
            <a:lstStyle/>
            <a:p>
              <a:pPr algn="ctr"/>
              <a:r>
                <a:rPr lang="zh-CN" altLang="en-US" sz="1200" b="1" dirty="0">
                  <a:solidFill>
                    <a:srgbClr val="0070C0"/>
                  </a:solidFill>
                  <a:latin typeface="+mn-ea"/>
                  <a:ea typeface="+mn-ea"/>
                </a:rPr>
                <a:t>去</a:t>
              </a:r>
              <a:r>
                <a:rPr lang="zh-CN" altLang="en-US" sz="1200" b="1" dirty="0" smtClean="0">
                  <a:solidFill>
                    <a:srgbClr val="0070C0"/>
                  </a:solidFill>
                  <a:latin typeface="+mn-ea"/>
                  <a:ea typeface="+mn-ea"/>
                </a:rPr>
                <a:t>重压缩系统卷</a:t>
              </a:r>
              <a:endParaRPr lang="en-US" altLang="zh-CN" sz="1200" b="1" dirty="0" smtClean="0">
                <a:solidFill>
                  <a:srgbClr val="0070C0"/>
                </a:solidFill>
                <a:latin typeface="+mn-ea"/>
                <a:ea typeface="+mn-ea"/>
              </a:endParaRPr>
            </a:p>
          </p:txBody>
        </p:sp>
        <p:pic>
          <p:nvPicPr>
            <p:cNvPr id="150" name="Picture 1" descr="C:\Users\w00120873\Desktop\windows xp.jpg"/>
            <p:cNvPicPr>
              <a:picLocks noChangeAspect="1" noChangeArrowheads="1"/>
            </p:cNvPicPr>
            <p:nvPr/>
          </p:nvPicPr>
          <p:blipFill>
            <a:blip r:embed="rId3" cstate="print"/>
            <a:srcRect/>
            <a:stretch>
              <a:fillRect/>
            </a:stretch>
          </p:blipFill>
          <p:spPr bwMode="auto">
            <a:xfrm>
              <a:off x="597264" y="3559168"/>
              <a:ext cx="478565" cy="3479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51" name="组合 234"/>
          <p:cNvGrpSpPr/>
          <p:nvPr/>
        </p:nvGrpSpPr>
        <p:grpSpPr>
          <a:xfrm>
            <a:off x="9614168" y="2747337"/>
            <a:ext cx="1097892" cy="615251"/>
            <a:chOff x="405280" y="3352450"/>
            <a:chExt cx="796335" cy="953204"/>
          </a:xfrm>
        </p:grpSpPr>
        <p:sp>
          <p:nvSpPr>
            <p:cNvPr id="152" name="Can 6"/>
            <p:cNvSpPr/>
            <p:nvPr/>
          </p:nvSpPr>
          <p:spPr bwMode="auto">
            <a:xfrm>
              <a:off x="546667" y="3352450"/>
              <a:ext cx="586322" cy="628650"/>
            </a:xfrm>
            <a:prstGeom prst="can">
              <a:avLst/>
            </a:prstGeom>
            <a:solidFill>
              <a:srgbClr val="89C8E7"/>
            </a:solidFill>
            <a:ln w="25400" cap="flat" cmpd="sng" algn="ctr">
              <a:solidFill>
                <a:srgbClr val="0070C0"/>
              </a:solid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a:effectLst>
                  <a:outerShdw blurRad="38100" dist="38100" dir="2700000" algn="tl">
                    <a:srgbClr val="000000">
                      <a:alpha val="43137"/>
                    </a:srgbClr>
                  </a:outerShdw>
                </a:effectLst>
                <a:latin typeface="+mn-ea"/>
                <a:ea typeface="+mn-ea"/>
                <a:cs typeface="Arial" charset="0"/>
                <a:sym typeface="Gill Sans"/>
              </a:endParaRPr>
            </a:p>
            <a:p>
              <a:pPr algn="ctr" defTabSz="725188">
                <a:defRPr/>
              </a:pPr>
              <a:endParaRPr lang="en-US" sz="2800" dirty="0" smtClean="0">
                <a:latin typeface="+mn-ea"/>
                <a:ea typeface="+mn-ea"/>
                <a:cs typeface="Calibri" pitchFamily="34" charset="0"/>
              </a:endParaRPr>
            </a:p>
          </p:txBody>
        </p:sp>
        <p:sp>
          <p:nvSpPr>
            <p:cNvPr id="153" name="TextBox 11"/>
            <p:cNvSpPr txBox="1">
              <a:spLocks noChangeArrowheads="1"/>
            </p:cNvSpPr>
            <p:nvPr/>
          </p:nvSpPr>
          <p:spPr bwMode="auto">
            <a:xfrm>
              <a:off x="405280" y="4019552"/>
              <a:ext cx="796335" cy="286102"/>
            </a:xfrm>
            <a:prstGeom prst="rect">
              <a:avLst/>
            </a:prstGeom>
            <a:noFill/>
            <a:ln w="9525">
              <a:noFill/>
              <a:miter lim="800000"/>
              <a:headEnd/>
              <a:tailEnd/>
            </a:ln>
          </p:spPr>
          <p:txBody>
            <a:bodyPr wrap="square" lIns="0" tIns="0" rIns="0" bIns="0">
              <a:spAutoFit/>
            </a:bodyPr>
            <a:lstStyle/>
            <a:p>
              <a:pPr algn="ctr"/>
              <a:r>
                <a:rPr lang="zh-CN" altLang="en-US" sz="1200" b="1" dirty="0">
                  <a:solidFill>
                    <a:srgbClr val="0070C0"/>
                  </a:solidFill>
                  <a:latin typeface="+mn-ea"/>
                  <a:ea typeface="+mn-ea"/>
                </a:rPr>
                <a:t>去</a:t>
              </a:r>
              <a:r>
                <a:rPr lang="zh-CN" altLang="en-US" sz="1200" b="1" dirty="0" smtClean="0">
                  <a:solidFill>
                    <a:srgbClr val="0070C0"/>
                  </a:solidFill>
                  <a:latin typeface="+mn-ea"/>
                  <a:ea typeface="+mn-ea"/>
                </a:rPr>
                <a:t>重压缩系统卷</a:t>
              </a:r>
              <a:endParaRPr lang="en-US" altLang="zh-CN" sz="1200" b="1" dirty="0" smtClean="0">
                <a:solidFill>
                  <a:srgbClr val="0070C0"/>
                </a:solidFill>
                <a:latin typeface="+mn-ea"/>
                <a:ea typeface="+mn-ea"/>
              </a:endParaRPr>
            </a:p>
          </p:txBody>
        </p:sp>
        <p:pic>
          <p:nvPicPr>
            <p:cNvPr id="154" name="Picture 1" descr="C:\Users\w00120873\Desktop\windows xp.jpg"/>
            <p:cNvPicPr>
              <a:picLocks noChangeAspect="1" noChangeArrowheads="1"/>
            </p:cNvPicPr>
            <p:nvPr/>
          </p:nvPicPr>
          <p:blipFill>
            <a:blip r:embed="rId3" cstate="print"/>
            <a:srcRect/>
            <a:stretch>
              <a:fillRect/>
            </a:stretch>
          </p:blipFill>
          <p:spPr bwMode="auto">
            <a:xfrm>
              <a:off x="597264" y="3559168"/>
              <a:ext cx="478565" cy="3479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cxnSp>
        <p:nvCxnSpPr>
          <p:cNvPr id="13" name="直接箭头连接符 12"/>
          <p:cNvCxnSpPr>
            <a:stCxn id="131" idx="1"/>
            <a:endCxn id="64" idx="2"/>
          </p:cNvCxnSpPr>
          <p:nvPr/>
        </p:nvCxnSpPr>
        <p:spPr bwMode="auto">
          <a:xfrm flipV="1">
            <a:off x="6167274" y="4786859"/>
            <a:ext cx="2441" cy="518627"/>
          </a:xfrm>
          <a:prstGeom prst="straightConnector1">
            <a:avLst/>
          </a:prstGeom>
          <a:solidFill>
            <a:schemeClr val="accent1"/>
          </a:solidFill>
          <a:ln w="28575" cap="flat" cmpd="sng" algn="ctr">
            <a:solidFill>
              <a:srgbClr val="C00000"/>
            </a:solidFill>
            <a:prstDash val="sysDash"/>
            <a:round/>
            <a:headEnd type="none" w="med" len="med"/>
            <a:tailEnd type="triangle"/>
          </a:ln>
          <a:effectLst/>
        </p:spPr>
      </p:cxnSp>
      <p:cxnSp>
        <p:nvCxnSpPr>
          <p:cNvPr id="155" name="直接箭头连接符 154"/>
          <p:cNvCxnSpPr>
            <a:endCxn id="136" idx="2"/>
          </p:cNvCxnSpPr>
          <p:nvPr/>
        </p:nvCxnSpPr>
        <p:spPr bwMode="auto">
          <a:xfrm flipH="1" flipV="1">
            <a:off x="2991501" y="3460544"/>
            <a:ext cx="3173508" cy="642972"/>
          </a:xfrm>
          <a:prstGeom prst="straightConnector1">
            <a:avLst/>
          </a:prstGeom>
          <a:solidFill>
            <a:schemeClr val="accent1"/>
          </a:solidFill>
          <a:ln w="28575" cap="flat" cmpd="sng" algn="ctr">
            <a:solidFill>
              <a:srgbClr val="C00000"/>
            </a:solidFill>
            <a:prstDash val="sysDash"/>
            <a:round/>
            <a:headEnd type="none" w="med" len="med"/>
            <a:tailEnd type="triangle"/>
          </a:ln>
          <a:effectLst/>
        </p:spPr>
      </p:cxnSp>
      <p:cxnSp>
        <p:nvCxnSpPr>
          <p:cNvPr id="156" name="直接箭头连接符 155"/>
          <p:cNvCxnSpPr>
            <a:endCxn id="145" idx="2"/>
          </p:cNvCxnSpPr>
          <p:nvPr/>
        </p:nvCxnSpPr>
        <p:spPr bwMode="auto">
          <a:xfrm flipH="1" flipV="1">
            <a:off x="5294487" y="3410581"/>
            <a:ext cx="837305" cy="655172"/>
          </a:xfrm>
          <a:prstGeom prst="straightConnector1">
            <a:avLst/>
          </a:prstGeom>
          <a:solidFill>
            <a:schemeClr val="accent1"/>
          </a:solidFill>
          <a:ln w="28575" cap="flat" cmpd="sng" algn="ctr">
            <a:solidFill>
              <a:srgbClr val="C00000"/>
            </a:solidFill>
            <a:prstDash val="sysDash"/>
            <a:round/>
            <a:headEnd type="none" w="med" len="med"/>
            <a:tailEnd type="triangle"/>
          </a:ln>
          <a:effectLst/>
        </p:spPr>
      </p:cxnSp>
      <p:cxnSp>
        <p:nvCxnSpPr>
          <p:cNvPr id="157" name="直接箭头连接符 156"/>
          <p:cNvCxnSpPr>
            <a:endCxn id="149" idx="2"/>
          </p:cNvCxnSpPr>
          <p:nvPr/>
        </p:nvCxnSpPr>
        <p:spPr bwMode="auto">
          <a:xfrm flipV="1">
            <a:off x="6173880" y="3421866"/>
            <a:ext cx="1802675" cy="687750"/>
          </a:xfrm>
          <a:prstGeom prst="straightConnector1">
            <a:avLst/>
          </a:prstGeom>
          <a:solidFill>
            <a:schemeClr val="accent1"/>
          </a:solidFill>
          <a:ln w="28575" cap="flat" cmpd="sng" algn="ctr">
            <a:solidFill>
              <a:srgbClr val="C00000"/>
            </a:solidFill>
            <a:prstDash val="sysDash"/>
            <a:round/>
            <a:headEnd type="none" w="med" len="med"/>
            <a:tailEnd type="triangle"/>
          </a:ln>
          <a:effectLst/>
        </p:spPr>
      </p:cxnSp>
      <p:cxnSp>
        <p:nvCxnSpPr>
          <p:cNvPr id="158" name="直接箭头连接符 157"/>
          <p:cNvCxnSpPr>
            <a:stCxn id="63" idx="1"/>
          </p:cNvCxnSpPr>
          <p:nvPr/>
        </p:nvCxnSpPr>
        <p:spPr bwMode="auto">
          <a:xfrm flipV="1">
            <a:off x="6216625" y="3358860"/>
            <a:ext cx="4026950" cy="778304"/>
          </a:xfrm>
          <a:prstGeom prst="straightConnector1">
            <a:avLst/>
          </a:prstGeom>
          <a:solidFill>
            <a:schemeClr val="accent1"/>
          </a:solidFill>
          <a:ln w="28575" cap="flat" cmpd="sng" algn="ctr">
            <a:solidFill>
              <a:srgbClr val="C00000"/>
            </a:solidFill>
            <a:prstDash val="sysDash"/>
            <a:round/>
            <a:headEnd type="none" w="med" len="med"/>
            <a:tailEnd type="triangle"/>
          </a:ln>
          <a:effectLst/>
        </p:spPr>
      </p:cxnSp>
      <p:sp>
        <p:nvSpPr>
          <p:cNvPr id="24" name="文本框 23"/>
          <p:cNvSpPr txBox="1"/>
          <p:nvPr/>
        </p:nvSpPr>
        <p:spPr bwMode="auto">
          <a:xfrm>
            <a:off x="1217551" y="5200140"/>
            <a:ext cx="1114926"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b="1" dirty="0" smtClean="0">
                <a:latin typeface="+mn-ea"/>
                <a:ea typeface="+mn-ea"/>
              </a:rPr>
              <a:t>本地磁盘</a:t>
            </a:r>
            <a:r>
              <a:rPr lang="en-US" altLang="zh-CN" sz="1400" b="1" dirty="0" smtClean="0">
                <a:latin typeface="+mn-ea"/>
                <a:ea typeface="+mn-ea"/>
              </a:rPr>
              <a:t>/</a:t>
            </a:r>
            <a:r>
              <a:rPr lang="zh-CN" altLang="en-US" sz="1400" b="1" dirty="0" smtClean="0">
                <a:latin typeface="+mn-ea"/>
                <a:ea typeface="+mn-ea"/>
              </a:rPr>
              <a:t>共享存储</a:t>
            </a:r>
          </a:p>
        </p:txBody>
      </p:sp>
      <p:sp>
        <p:nvSpPr>
          <p:cNvPr id="159" name="文本框 158"/>
          <p:cNvSpPr txBox="1"/>
          <p:nvPr/>
        </p:nvSpPr>
        <p:spPr bwMode="auto">
          <a:xfrm>
            <a:off x="1448501" y="3530740"/>
            <a:ext cx="1114926"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b="1" dirty="0" smtClean="0">
                <a:latin typeface="+mn-ea"/>
                <a:ea typeface="+mn-ea"/>
              </a:rPr>
              <a:t>内存</a:t>
            </a:r>
          </a:p>
        </p:txBody>
      </p:sp>
      <p:cxnSp>
        <p:nvCxnSpPr>
          <p:cNvPr id="160" name="直接箭头连接符 145"/>
          <p:cNvCxnSpPr>
            <a:cxnSpLocks noChangeShapeType="1"/>
            <a:endCxn id="135" idx="1"/>
          </p:cNvCxnSpPr>
          <p:nvPr/>
        </p:nvCxnSpPr>
        <p:spPr bwMode="auto">
          <a:xfrm>
            <a:off x="3036550" y="2167301"/>
            <a:ext cx="5109" cy="677992"/>
          </a:xfrm>
          <a:prstGeom prst="straightConnector1">
            <a:avLst/>
          </a:prstGeom>
          <a:noFill/>
          <a:ln w="25400" algn="ctr">
            <a:solidFill>
              <a:schemeClr val="accent6">
                <a:lumMod val="50000"/>
              </a:schemeClr>
            </a:solidFill>
            <a:round/>
            <a:headEnd/>
            <a:tailEnd type="triangle" w="med" len="med"/>
          </a:ln>
        </p:spPr>
      </p:cxnSp>
      <p:cxnSp>
        <p:nvCxnSpPr>
          <p:cNvPr id="161" name="直接箭头连接符 145"/>
          <p:cNvCxnSpPr>
            <a:cxnSpLocks noChangeShapeType="1"/>
          </p:cNvCxnSpPr>
          <p:nvPr/>
        </p:nvCxnSpPr>
        <p:spPr bwMode="auto">
          <a:xfrm>
            <a:off x="5352855" y="2141204"/>
            <a:ext cx="5109" cy="677992"/>
          </a:xfrm>
          <a:prstGeom prst="straightConnector1">
            <a:avLst/>
          </a:prstGeom>
          <a:noFill/>
          <a:ln w="25400" algn="ctr">
            <a:solidFill>
              <a:schemeClr val="accent6">
                <a:lumMod val="50000"/>
              </a:schemeClr>
            </a:solidFill>
            <a:round/>
            <a:headEnd/>
            <a:tailEnd type="triangle" w="med" len="med"/>
          </a:ln>
        </p:spPr>
      </p:cxnSp>
      <p:cxnSp>
        <p:nvCxnSpPr>
          <p:cNvPr id="162" name="直接箭头连接符 145"/>
          <p:cNvCxnSpPr>
            <a:cxnSpLocks noChangeShapeType="1"/>
          </p:cNvCxnSpPr>
          <p:nvPr/>
        </p:nvCxnSpPr>
        <p:spPr bwMode="auto">
          <a:xfrm>
            <a:off x="8022667" y="2176869"/>
            <a:ext cx="5109" cy="677992"/>
          </a:xfrm>
          <a:prstGeom prst="straightConnector1">
            <a:avLst/>
          </a:prstGeom>
          <a:noFill/>
          <a:ln w="25400" algn="ctr">
            <a:solidFill>
              <a:schemeClr val="accent6">
                <a:lumMod val="50000"/>
              </a:schemeClr>
            </a:solidFill>
            <a:round/>
            <a:headEnd/>
            <a:tailEnd type="triangle" w="med" len="med"/>
          </a:ln>
        </p:spPr>
      </p:cxnSp>
      <p:cxnSp>
        <p:nvCxnSpPr>
          <p:cNvPr id="163" name="直接箭头连接符 145"/>
          <p:cNvCxnSpPr>
            <a:cxnSpLocks noChangeShapeType="1"/>
          </p:cNvCxnSpPr>
          <p:nvPr/>
        </p:nvCxnSpPr>
        <p:spPr bwMode="auto">
          <a:xfrm>
            <a:off x="10242520" y="2141204"/>
            <a:ext cx="5109" cy="677992"/>
          </a:xfrm>
          <a:prstGeom prst="straightConnector1">
            <a:avLst/>
          </a:prstGeom>
          <a:noFill/>
          <a:ln w="25400" algn="ctr">
            <a:solidFill>
              <a:schemeClr val="accent6">
                <a:lumMod val="50000"/>
              </a:schemeClr>
            </a:solidFill>
            <a:round/>
            <a:headEnd/>
            <a:tailEnd type="triangle" w="med" len="med"/>
          </a:ln>
        </p:spPr>
      </p:cxnSp>
      <p:sp>
        <p:nvSpPr>
          <p:cNvPr id="165" name="文本框 164"/>
          <p:cNvSpPr txBox="1"/>
          <p:nvPr/>
        </p:nvSpPr>
        <p:spPr bwMode="auto">
          <a:xfrm>
            <a:off x="4324616" y="5983799"/>
            <a:ext cx="115228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b="1" dirty="0" smtClean="0">
                <a:latin typeface="+mn-ea"/>
                <a:ea typeface="+mn-ea"/>
              </a:rPr>
              <a:t>ID</a:t>
            </a:r>
            <a:r>
              <a:rPr lang="zh-CN" altLang="en-US" sz="1200" b="1" dirty="0" smtClean="0">
                <a:latin typeface="+mn-ea"/>
                <a:ea typeface="+mn-ea"/>
              </a:rPr>
              <a:t>盘</a:t>
            </a:r>
            <a:r>
              <a:rPr lang="en-US" altLang="zh-CN" sz="1200" b="1" dirty="0" smtClean="0">
                <a:latin typeface="+mn-ea"/>
                <a:ea typeface="+mn-ea"/>
              </a:rPr>
              <a:t>/</a:t>
            </a:r>
            <a:r>
              <a:rPr lang="zh-CN" altLang="en-US" sz="1200" b="1" dirty="0" smtClean="0">
                <a:latin typeface="+mn-ea"/>
                <a:ea typeface="+mn-ea"/>
              </a:rPr>
              <a:t>应急盘</a:t>
            </a:r>
          </a:p>
        </p:txBody>
      </p:sp>
      <p:sp>
        <p:nvSpPr>
          <p:cNvPr id="166" name="文本框 165"/>
          <p:cNvSpPr txBox="1"/>
          <p:nvPr/>
        </p:nvSpPr>
        <p:spPr bwMode="auto">
          <a:xfrm>
            <a:off x="2122806" y="5983798"/>
            <a:ext cx="115228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b="1" dirty="0" smtClean="0">
                <a:latin typeface="+mn-ea"/>
                <a:ea typeface="+mn-ea"/>
              </a:rPr>
              <a:t>ID</a:t>
            </a:r>
            <a:r>
              <a:rPr lang="zh-CN" altLang="en-US" sz="1200" b="1" dirty="0" smtClean="0">
                <a:latin typeface="+mn-ea"/>
                <a:ea typeface="+mn-ea"/>
              </a:rPr>
              <a:t>盘</a:t>
            </a:r>
            <a:r>
              <a:rPr lang="en-US" altLang="zh-CN" sz="1200" b="1" dirty="0" smtClean="0">
                <a:latin typeface="+mn-ea"/>
                <a:ea typeface="+mn-ea"/>
              </a:rPr>
              <a:t>/</a:t>
            </a:r>
            <a:r>
              <a:rPr lang="zh-CN" altLang="en-US" sz="1200" b="1" dirty="0" smtClean="0">
                <a:latin typeface="+mn-ea"/>
                <a:ea typeface="+mn-ea"/>
              </a:rPr>
              <a:t>应急盘</a:t>
            </a:r>
          </a:p>
        </p:txBody>
      </p:sp>
      <p:sp>
        <p:nvSpPr>
          <p:cNvPr id="167" name="文本框 166"/>
          <p:cNvSpPr txBox="1"/>
          <p:nvPr/>
        </p:nvSpPr>
        <p:spPr bwMode="auto">
          <a:xfrm>
            <a:off x="7160693" y="5969801"/>
            <a:ext cx="115228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b="1" dirty="0" smtClean="0">
                <a:latin typeface="+mn-ea"/>
                <a:ea typeface="+mn-ea"/>
              </a:rPr>
              <a:t>ID</a:t>
            </a:r>
            <a:r>
              <a:rPr lang="zh-CN" altLang="en-US" sz="1200" b="1" dirty="0" smtClean="0">
                <a:latin typeface="+mn-ea"/>
                <a:ea typeface="+mn-ea"/>
              </a:rPr>
              <a:t>盘</a:t>
            </a:r>
            <a:r>
              <a:rPr lang="en-US" altLang="zh-CN" sz="1200" b="1" dirty="0" smtClean="0">
                <a:latin typeface="+mn-ea"/>
                <a:ea typeface="+mn-ea"/>
              </a:rPr>
              <a:t>/</a:t>
            </a:r>
            <a:r>
              <a:rPr lang="zh-CN" altLang="en-US" sz="1200" b="1" dirty="0" smtClean="0">
                <a:latin typeface="+mn-ea"/>
                <a:ea typeface="+mn-ea"/>
              </a:rPr>
              <a:t>应急盘</a:t>
            </a:r>
          </a:p>
        </p:txBody>
      </p:sp>
      <p:sp>
        <p:nvSpPr>
          <p:cNvPr id="168" name="文本框 167"/>
          <p:cNvSpPr txBox="1"/>
          <p:nvPr/>
        </p:nvSpPr>
        <p:spPr bwMode="auto">
          <a:xfrm>
            <a:off x="9302712" y="5946829"/>
            <a:ext cx="1152282"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b="1" dirty="0" smtClean="0">
                <a:latin typeface="+mn-ea"/>
                <a:ea typeface="+mn-ea"/>
              </a:rPr>
              <a:t>ID</a:t>
            </a:r>
            <a:r>
              <a:rPr lang="zh-CN" altLang="en-US" sz="1200" b="1" dirty="0" smtClean="0">
                <a:latin typeface="+mn-ea"/>
                <a:ea typeface="+mn-ea"/>
              </a:rPr>
              <a:t>盘</a:t>
            </a:r>
            <a:r>
              <a:rPr lang="en-US" altLang="zh-CN" sz="1200" b="1" dirty="0" smtClean="0">
                <a:latin typeface="+mn-ea"/>
                <a:ea typeface="+mn-ea"/>
              </a:rPr>
              <a:t>/</a:t>
            </a:r>
            <a:r>
              <a:rPr lang="zh-CN" altLang="en-US" sz="1200" b="1" dirty="0" smtClean="0">
                <a:latin typeface="+mn-ea"/>
                <a:ea typeface="+mn-ea"/>
              </a:rPr>
              <a:t>应急盘</a:t>
            </a:r>
          </a:p>
        </p:txBody>
      </p:sp>
    </p:spTree>
    <p:extLst>
      <p:ext uri="{BB962C8B-B14F-4D97-AF65-F5344CB8AC3E}">
        <p14:creationId xmlns:p14="http://schemas.microsoft.com/office/powerpoint/2010/main" val="25832066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全</a:t>
            </a:r>
            <a:r>
              <a:rPr lang="zh-CN" altLang="en-US" dirty="0" smtClean="0"/>
              <a:t>内存桌面方案优势</a:t>
            </a:r>
            <a:endParaRPr lang="zh-CN" altLang="en-US" dirty="0"/>
          </a:p>
        </p:txBody>
      </p:sp>
      <p:sp>
        <p:nvSpPr>
          <p:cNvPr id="6" name="文本占位符 5"/>
          <p:cNvSpPr>
            <a:spLocks noGrp="1"/>
          </p:cNvSpPr>
          <p:nvPr>
            <p:ph type="body" sz="quarter" idx="10"/>
          </p:nvPr>
        </p:nvSpPr>
        <p:spPr>
          <a:xfrm>
            <a:off x="1008063" y="1233488"/>
            <a:ext cx="10464800" cy="4680000"/>
          </a:xfrm>
        </p:spPr>
        <p:txBody>
          <a:bodyPr/>
          <a:lstStyle/>
          <a:p>
            <a:r>
              <a:rPr lang="zh-CN" altLang="en-US" sz="2000" dirty="0" smtClean="0"/>
              <a:t>与传统</a:t>
            </a:r>
            <a:r>
              <a:rPr lang="en-US" altLang="zh-CN" sz="2000" dirty="0" smtClean="0"/>
              <a:t>VDI</a:t>
            </a:r>
            <a:r>
              <a:rPr lang="zh-CN" altLang="en-US" sz="2000" dirty="0" smtClean="0"/>
              <a:t>和链接</a:t>
            </a:r>
            <a:r>
              <a:rPr lang="zh-CN" altLang="en-US" sz="2000" dirty="0"/>
              <a:t>克隆相比，全内存桌面采用的是全盘去重技术，存在以下差异化的优势：</a:t>
            </a:r>
            <a:endParaRPr lang="en-US" altLang="zh-CN" sz="2000" dirty="0"/>
          </a:p>
          <a:p>
            <a:pPr lvl="1"/>
            <a:r>
              <a:rPr lang="zh-CN" altLang="en-US" sz="1600" dirty="0" smtClean="0">
                <a:latin typeface="+mn-ea"/>
              </a:rPr>
              <a:t>在线</a:t>
            </a:r>
            <a:r>
              <a:rPr lang="zh-CN" altLang="en-US" sz="1600" dirty="0">
                <a:latin typeface="+mn-ea"/>
              </a:rPr>
              <a:t>重删系统数据，最大限度提高存储空间利用率，不存在链接克隆只能去重母卷数据，后续子卷数据无法去重的问题。</a:t>
            </a:r>
            <a:endParaRPr lang="en-US" altLang="zh-CN" sz="1600" dirty="0">
              <a:latin typeface="+mn-ea"/>
            </a:endParaRPr>
          </a:p>
          <a:p>
            <a:pPr lvl="1"/>
            <a:r>
              <a:rPr lang="zh-CN" altLang="en-US" sz="1600" dirty="0">
                <a:latin typeface="+mn-ea"/>
              </a:rPr>
              <a:t>没有性能老化的问题，所有系统盘数据始终在内存中，不存在链接克隆会将后续子卷数据保存在存储磁盘中。</a:t>
            </a:r>
            <a:endParaRPr lang="en-US" altLang="zh-CN" sz="1600" dirty="0">
              <a:latin typeface="+mn-ea"/>
            </a:endParaRPr>
          </a:p>
          <a:p>
            <a:pPr lvl="1"/>
            <a:r>
              <a:rPr lang="zh-CN" altLang="en-US" sz="1600" dirty="0">
                <a:latin typeface="+mn-ea"/>
              </a:rPr>
              <a:t>全内存桌面采用内存做主存介质，在提升用户体验的同时最大程度减少了用户的存储资源，简化后续运维。</a:t>
            </a:r>
            <a:endParaRPr lang="en-US" altLang="zh-CN" sz="1600" dirty="0">
              <a:latin typeface="+mn-ea"/>
            </a:endParaRPr>
          </a:p>
          <a:p>
            <a:pPr lvl="1"/>
            <a:r>
              <a:rPr lang="en-US" altLang="zh-CN" sz="1600" dirty="0">
                <a:latin typeface="+mn-ea"/>
              </a:rPr>
              <a:t>IO Tailor</a:t>
            </a:r>
            <a:r>
              <a:rPr lang="zh-CN" altLang="en-US" sz="1600" dirty="0">
                <a:latin typeface="+mn-ea"/>
              </a:rPr>
              <a:t>的去重压缩方案</a:t>
            </a:r>
            <a:r>
              <a:rPr lang="zh-CN" altLang="en-US" sz="1600" dirty="0" smtClean="0">
                <a:latin typeface="+mn-ea"/>
              </a:rPr>
              <a:t>针对</a:t>
            </a:r>
            <a:r>
              <a:rPr lang="en-US" altLang="zh-CN" sz="1600" dirty="0" smtClean="0">
                <a:latin typeface="+mn-ea"/>
              </a:rPr>
              <a:t>VDI</a:t>
            </a:r>
            <a:r>
              <a:rPr lang="zh-CN" altLang="en-US" sz="1600" dirty="0" smtClean="0">
                <a:latin typeface="+mn-ea"/>
              </a:rPr>
              <a:t>和内存</a:t>
            </a:r>
            <a:r>
              <a:rPr lang="zh-CN" altLang="en-US" sz="1600" dirty="0">
                <a:latin typeface="+mn-ea"/>
              </a:rPr>
              <a:t>介质进行专门优化，去重压缩的同时，还保证了数据交互实时性和一致性；并采用高效的空间管理算法解决小块数据存储问题，极大降低内存空间管理消耗。</a:t>
            </a:r>
            <a:endParaRPr lang="en-US" altLang="zh-CN" sz="1600" dirty="0">
              <a:latin typeface="+mn-ea"/>
            </a:endParaRPr>
          </a:p>
          <a:p>
            <a:pPr lvl="1"/>
            <a:r>
              <a:rPr lang="zh-CN" altLang="en-US" sz="1600" dirty="0">
                <a:latin typeface="+mn-ea"/>
              </a:rPr>
              <a:t>提供应急磁盘保障机制，确保一旦出现内存空间用尽时业务不中断。</a:t>
            </a:r>
            <a:endParaRPr lang="en-US" altLang="zh-CN" sz="1600" dirty="0">
              <a:latin typeface="+mn-ea"/>
            </a:endParaRPr>
          </a:p>
          <a:p>
            <a:pPr lvl="1">
              <a:lnSpc>
                <a:spcPct val="130000"/>
              </a:lnSpc>
              <a:buClr>
                <a:srgbClr val="808080"/>
              </a:buClr>
              <a:defRPr/>
            </a:pPr>
            <a:endParaRPr lang="en-US" altLang="zh-CN" sz="1800" dirty="0">
              <a:solidFill>
                <a:srgbClr val="000000"/>
              </a:solidFill>
              <a:latin typeface="华文细黑" pitchFamily="2" charset="-122"/>
              <a:ea typeface="华文细黑" pitchFamily="2" charset="-122"/>
            </a:endParaRPr>
          </a:p>
          <a:p>
            <a:pPr lvl="1">
              <a:lnSpc>
                <a:spcPct val="130000"/>
              </a:lnSpc>
              <a:buClr>
                <a:srgbClr val="808080"/>
              </a:buClr>
              <a:defRPr/>
            </a:pPr>
            <a:endParaRPr lang="en-US" altLang="zh-CN" sz="1800" dirty="0">
              <a:solidFill>
                <a:srgbClr val="000000"/>
              </a:solidFill>
              <a:latin typeface="+mn-ea"/>
            </a:endParaRPr>
          </a:p>
        </p:txBody>
      </p:sp>
    </p:spTree>
    <p:extLst>
      <p:ext uri="{BB962C8B-B14F-4D97-AF65-F5344CB8AC3E}">
        <p14:creationId xmlns:p14="http://schemas.microsoft.com/office/powerpoint/2010/main" val="34506013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桌面虚拟机类型对比</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490720024"/>
              </p:ext>
            </p:extLst>
          </p:nvPr>
        </p:nvGraphicFramePr>
        <p:xfrm>
          <a:off x="1126455" y="1262290"/>
          <a:ext cx="10298953" cy="4298864"/>
        </p:xfrm>
        <a:graphic>
          <a:graphicData uri="http://schemas.openxmlformats.org/drawingml/2006/table">
            <a:tbl>
              <a:tblPr>
                <a:tableStyleId>{5C22544A-7EE6-4342-B048-85BDC9FD1C3A}</a:tableStyleId>
              </a:tblPr>
              <a:tblGrid>
                <a:gridCol w="1325607"/>
                <a:gridCol w="1303678"/>
                <a:gridCol w="4109995"/>
                <a:gridCol w="895250"/>
                <a:gridCol w="2664423"/>
              </a:tblGrid>
              <a:tr h="409694">
                <a:tc>
                  <a:txBody>
                    <a:bodyPr/>
                    <a:lstStyle/>
                    <a:p>
                      <a:pPr algn="ctr">
                        <a:spcAft>
                          <a:spcPts val="0"/>
                        </a:spcAft>
                      </a:pPr>
                      <a:r>
                        <a:rPr lang="zh-CN" sz="1400" b="1" kern="100" dirty="0">
                          <a:effectLst/>
                          <a:latin typeface="+mn-ea"/>
                          <a:ea typeface="+mn-ea"/>
                        </a:rPr>
                        <a:t>虚拟机类型</a:t>
                      </a:r>
                      <a:endParaRPr lang="zh-CN" sz="1400" b="1" kern="100" dirty="0">
                        <a:effectLst/>
                        <a:latin typeface="+mn-ea"/>
                        <a:ea typeface="+mn-ea"/>
                        <a:cs typeface="Times New Roman" panose="02020603050405020304"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zh-CN" sz="1400" b="1" kern="100" dirty="0">
                          <a:effectLst/>
                          <a:latin typeface="+mn-ea"/>
                          <a:ea typeface="+mn-ea"/>
                        </a:rPr>
                        <a:t>发放方式分类</a:t>
                      </a:r>
                      <a:endParaRPr lang="zh-CN" sz="1400" b="1"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zh-CN" sz="1400" b="1" kern="100" dirty="0">
                          <a:effectLst/>
                          <a:latin typeface="+mn-ea"/>
                          <a:ea typeface="+mn-ea"/>
                        </a:rPr>
                        <a:t>描述</a:t>
                      </a:r>
                      <a:endParaRPr lang="zh-CN" sz="1400" b="1"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zh-CN" sz="1400" b="1" kern="100" dirty="0">
                          <a:effectLst/>
                          <a:latin typeface="+mn-ea"/>
                          <a:ea typeface="+mn-ea"/>
                        </a:rPr>
                        <a:t>发放速度</a:t>
                      </a:r>
                      <a:endParaRPr lang="zh-CN" sz="1400" b="1"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zh-CN" sz="1400" b="1" kern="100" dirty="0">
                          <a:effectLst/>
                          <a:latin typeface="+mn-ea"/>
                          <a:ea typeface="+mn-ea"/>
                        </a:rPr>
                        <a:t>在桌面部件中体现的关键特点</a:t>
                      </a:r>
                      <a:endParaRPr lang="zh-CN" sz="1400" b="1"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718559">
                <a:tc rowSpan="2">
                  <a:txBody>
                    <a:bodyPr/>
                    <a:lstStyle/>
                    <a:p>
                      <a:pPr algn="just">
                        <a:spcAft>
                          <a:spcPts val="0"/>
                        </a:spcAft>
                      </a:pPr>
                      <a:r>
                        <a:rPr lang="zh-CN" sz="1400" kern="100" dirty="0">
                          <a:effectLst/>
                          <a:latin typeface="+mn-ea"/>
                          <a:ea typeface="+mn-ea"/>
                        </a:rPr>
                        <a:t>完整</a:t>
                      </a:r>
                      <a:r>
                        <a:rPr lang="zh-CN" sz="1400" kern="100" dirty="0" smtClean="0">
                          <a:effectLst/>
                          <a:latin typeface="+mn-ea"/>
                          <a:ea typeface="+mn-ea"/>
                        </a:rPr>
                        <a:t>复制</a:t>
                      </a:r>
                      <a:endParaRPr lang="en-US" altLang="zh-CN" sz="1400" kern="100" dirty="0" smtClean="0">
                        <a:effectLst/>
                        <a:latin typeface="+mn-ea"/>
                        <a:ea typeface="+mn-ea"/>
                      </a:endParaRPr>
                    </a:p>
                    <a:p>
                      <a:pPr algn="just">
                        <a:spcAft>
                          <a:spcPts val="0"/>
                        </a:spcAft>
                      </a:pPr>
                      <a:r>
                        <a:rPr lang="en-US" sz="1400" kern="100" dirty="0" err="1" smtClean="0">
                          <a:effectLst/>
                          <a:latin typeface="+mn-ea"/>
                          <a:ea typeface="+mn-ea"/>
                        </a:rPr>
                        <a:t>FullCopy</a:t>
                      </a:r>
                      <a:endParaRPr lang="zh-CN" sz="1400" kern="100" dirty="0">
                        <a:effectLst/>
                        <a:latin typeface="+mn-ea"/>
                        <a:ea typeface="+mn-ea"/>
                        <a:cs typeface="Times New Roman" panose="02020603050405020304"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dirty="0">
                          <a:effectLst/>
                          <a:latin typeface="+mn-ea"/>
                          <a:ea typeface="+mn-ea"/>
                        </a:rPr>
                        <a:t>完整复制</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dirty="0">
                          <a:effectLst/>
                          <a:latin typeface="+mn-ea"/>
                          <a:ea typeface="+mn-ea"/>
                        </a:rPr>
                        <a:t>每个</a:t>
                      </a:r>
                      <a:r>
                        <a:rPr lang="en-US" sz="1400" kern="100" dirty="0">
                          <a:effectLst/>
                          <a:latin typeface="+mn-ea"/>
                          <a:ea typeface="+mn-ea"/>
                        </a:rPr>
                        <a:t>VM</a:t>
                      </a:r>
                      <a:r>
                        <a:rPr lang="zh-CN" sz="1400" kern="100" dirty="0">
                          <a:effectLst/>
                          <a:latin typeface="+mn-ea"/>
                          <a:ea typeface="+mn-ea"/>
                        </a:rPr>
                        <a:t>都有独立存储空间的系统盘，数据重复量非常大，浪费存储，创建</a:t>
                      </a:r>
                      <a:r>
                        <a:rPr lang="en-US" sz="1400" kern="100" dirty="0">
                          <a:effectLst/>
                          <a:latin typeface="+mn-ea"/>
                          <a:ea typeface="+mn-ea"/>
                        </a:rPr>
                        <a:t>VM</a:t>
                      </a:r>
                      <a:r>
                        <a:rPr lang="zh-CN" sz="1400" kern="100" dirty="0">
                          <a:effectLst/>
                          <a:latin typeface="+mn-ea"/>
                          <a:ea typeface="+mn-ea"/>
                        </a:rPr>
                        <a:t>速度慢，且不便于进行统一更新和还原</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dirty="0">
                          <a:effectLst/>
                          <a:latin typeface="+mn-ea"/>
                          <a:ea typeface="+mn-ea"/>
                        </a:rPr>
                        <a:t>慢</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latin typeface="+mn-ea"/>
                          <a:ea typeface="+mn-ea"/>
                        </a:rPr>
                        <a:t>每台虚拟机独立，可以保存个性化数据。</a:t>
                      </a:r>
                      <a:endParaRPr lang="zh-CN" sz="1400" kern="10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10444">
                <a:tc vMerge="1">
                  <a:txBody>
                    <a:bodyPr/>
                    <a:lstStyle/>
                    <a:p>
                      <a:endParaRPr lang="zh-CN" altLang="en-US"/>
                    </a:p>
                  </a:txBody>
                  <a:tcPr/>
                </a:tc>
                <a:tc>
                  <a:txBody>
                    <a:bodyPr/>
                    <a:lstStyle/>
                    <a:p>
                      <a:pPr algn="just">
                        <a:spcAft>
                          <a:spcPts val="0"/>
                        </a:spcAft>
                      </a:pPr>
                      <a:r>
                        <a:rPr lang="zh-CN" sz="1400" kern="100" dirty="0">
                          <a:effectLst/>
                          <a:latin typeface="+mn-ea"/>
                          <a:ea typeface="+mn-ea"/>
                        </a:rPr>
                        <a:t>快速封装</a:t>
                      </a:r>
                    </a:p>
                    <a:p>
                      <a:pPr algn="just">
                        <a:spcAft>
                          <a:spcPts val="0"/>
                        </a:spcAft>
                      </a:pPr>
                      <a:r>
                        <a:rPr lang="en-US" sz="1400" kern="100" dirty="0" err="1">
                          <a:effectLst/>
                          <a:latin typeface="+mn-ea"/>
                          <a:ea typeface="+mn-ea"/>
                        </a:rPr>
                        <a:t>QuickPrep</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dirty="0">
                          <a:effectLst/>
                          <a:latin typeface="+mn-ea"/>
                          <a:ea typeface="+mn-ea"/>
                        </a:rPr>
                        <a:t>同上</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latin typeface="+mn-ea"/>
                          <a:ea typeface="+mn-ea"/>
                        </a:rPr>
                        <a:t>快</a:t>
                      </a:r>
                      <a:endParaRPr lang="zh-CN" sz="1400" kern="10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latin typeface="+mn-ea"/>
                          <a:ea typeface="+mn-ea"/>
                        </a:rPr>
                        <a:t>每台虚拟机独立，同一模板分发的虚拟机</a:t>
                      </a:r>
                      <a:r>
                        <a:rPr lang="en-US" sz="1400" kern="100">
                          <a:effectLst/>
                          <a:latin typeface="+mn-ea"/>
                          <a:ea typeface="+mn-ea"/>
                        </a:rPr>
                        <a:t>SID</a:t>
                      </a:r>
                      <a:r>
                        <a:rPr lang="zh-CN" sz="1400" kern="100">
                          <a:effectLst/>
                          <a:latin typeface="+mn-ea"/>
                          <a:ea typeface="+mn-ea"/>
                        </a:rPr>
                        <a:t>相同，可以保存个性化数据。</a:t>
                      </a:r>
                      <a:endParaRPr lang="zh-CN" sz="1400" kern="10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10819">
                <a:tc>
                  <a:txBody>
                    <a:bodyPr/>
                    <a:lstStyle/>
                    <a:p>
                      <a:pPr algn="just">
                        <a:spcAft>
                          <a:spcPts val="0"/>
                        </a:spcAft>
                      </a:pPr>
                      <a:r>
                        <a:rPr lang="zh-CN" sz="1400" kern="100">
                          <a:effectLst/>
                          <a:latin typeface="+mn-ea"/>
                          <a:ea typeface="+mn-ea"/>
                        </a:rPr>
                        <a:t>链接克隆</a:t>
                      </a:r>
                    </a:p>
                    <a:p>
                      <a:pPr algn="just">
                        <a:spcAft>
                          <a:spcPts val="0"/>
                        </a:spcAft>
                      </a:pPr>
                      <a:r>
                        <a:rPr lang="en-US" sz="1400" kern="100">
                          <a:effectLst/>
                          <a:latin typeface="+mn-ea"/>
                          <a:ea typeface="+mn-ea"/>
                        </a:rPr>
                        <a:t>LinkClone</a:t>
                      </a:r>
                      <a:endParaRPr lang="zh-CN" sz="1400" kern="100">
                        <a:effectLst/>
                        <a:latin typeface="+mn-ea"/>
                        <a:ea typeface="+mn-ea"/>
                        <a:cs typeface="Times New Roman" panose="02020603050405020304"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latin typeface="+mn-ea"/>
                          <a:ea typeface="+mn-ea"/>
                        </a:rPr>
                        <a:t>链接克隆</a:t>
                      </a:r>
                      <a:endParaRPr lang="zh-CN" sz="1400" kern="10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dirty="0">
                          <a:effectLst/>
                          <a:latin typeface="+mn-ea"/>
                          <a:ea typeface="+mn-ea"/>
                        </a:rPr>
                        <a:t>多个</a:t>
                      </a:r>
                      <a:r>
                        <a:rPr lang="en-US" sz="1400" kern="100" dirty="0">
                          <a:effectLst/>
                          <a:latin typeface="+mn-ea"/>
                          <a:ea typeface="+mn-ea"/>
                        </a:rPr>
                        <a:t>VM</a:t>
                      </a:r>
                      <a:r>
                        <a:rPr lang="zh-CN" sz="1400" kern="100" dirty="0">
                          <a:effectLst/>
                          <a:latin typeface="+mn-ea"/>
                          <a:ea typeface="+mn-ea"/>
                        </a:rPr>
                        <a:t>共用一个母卷，各自有独立的基于精简的差分卷，占用存储空间少，创建</a:t>
                      </a:r>
                      <a:r>
                        <a:rPr lang="en-US" sz="1400" kern="100" dirty="0">
                          <a:effectLst/>
                          <a:latin typeface="+mn-ea"/>
                          <a:ea typeface="+mn-ea"/>
                        </a:rPr>
                        <a:t>VM</a:t>
                      </a:r>
                      <a:r>
                        <a:rPr lang="zh-CN" sz="1400" kern="100" dirty="0">
                          <a:effectLst/>
                          <a:latin typeface="+mn-ea"/>
                          <a:ea typeface="+mn-ea"/>
                        </a:rPr>
                        <a:t>速度快，且方便统一更新和还原</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latin typeface="+mn-ea"/>
                          <a:ea typeface="+mn-ea"/>
                        </a:rPr>
                        <a:t>很快</a:t>
                      </a:r>
                      <a:endParaRPr lang="zh-CN" sz="1400" kern="10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latin typeface="+mn-ea"/>
                          <a:ea typeface="+mn-ea"/>
                        </a:rPr>
                        <a:t>多台虚拟机共享一个系统卷，同一模板分发的虚拟机</a:t>
                      </a:r>
                      <a:r>
                        <a:rPr lang="en-US" sz="1400" kern="100">
                          <a:effectLst/>
                          <a:latin typeface="+mn-ea"/>
                          <a:ea typeface="+mn-ea"/>
                        </a:rPr>
                        <a:t>SID</a:t>
                      </a:r>
                      <a:r>
                        <a:rPr lang="zh-CN" sz="1400" kern="100">
                          <a:effectLst/>
                          <a:latin typeface="+mn-ea"/>
                          <a:ea typeface="+mn-ea"/>
                        </a:rPr>
                        <a:t>相同，不保存个性化数据。支持关机还原</a:t>
                      </a:r>
                      <a:endParaRPr lang="zh-CN" sz="1400" kern="10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334227">
                <a:tc>
                  <a:txBody>
                    <a:bodyPr/>
                    <a:lstStyle/>
                    <a:p>
                      <a:pPr algn="just">
                        <a:spcAft>
                          <a:spcPts val="0"/>
                        </a:spcAft>
                      </a:pPr>
                      <a:r>
                        <a:rPr lang="zh-CN" sz="1400" kern="100" dirty="0">
                          <a:effectLst/>
                          <a:latin typeface="+mn-ea"/>
                          <a:ea typeface="+mn-ea"/>
                        </a:rPr>
                        <a:t>全内存</a:t>
                      </a:r>
                    </a:p>
                    <a:p>
                      <a:pPr algn="just">
                        <a:spcAft>
                          <a:spcPts val="0"/>
                        </a:spcAft>
                      </a:pPr>
                      <a:r>
                        <a:rPr lang="en-US" sz="1400" kern="100" dirty="0" err="1">
                          <a:effectLst/>
                          <a:latin typeface="+mn-ea"/>
                          <a:ea typeface="+mn-ea"/>
                        </a:rPr>
                        <a:t>FullMemory</a:t>
                      </a:r>
                      <a:endParaRPr lang="zh-CN" sz="1400" kern="100" dirty="0">
                        <a:effectLst/>
                        <a:latin typeface="+mn-ea"/>
                        <a:ea typeface="+mn-ea"/>
                        <a:cs typeface="Times New Roman" panose="02020603050405020304"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dirty="0">
                          <a:effectLst/>
                          <a:latin typeface="+mn-ea"/>
                          <a:ea typeface="+mn-ea"/>
                        </a:rPr>
                        <a:t>全内存</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dirty="0">
                          <a:effectLst/>
                          <a:latin typeface="+mn-ea"/>
                          <a:ea typeface="+mn-ea"/>
                        </a:rPr>
                        <a:t>多个</a:t>
                      </a:r>
                      <a:r>
                        <a:rPr lang="en-US" sz="1400" kern="100" dirty="0">
                          <a:effectLst/>
                          <a:latin typeface="+mn-ea"/>
                          <a:ea typeface="+mn-ea"/>
                        </a:rPr>
                        <a:t>VM</a:t>
                      </a:r>
                      <a:r>
                        <a:rPr lang="zh-CN" sz="1400" kern="100" dirty="0">
                          <a:effectLst/>
                          <a:latin typeface="+mn-ea"/>
                          <a:ea typeface="+mn-ea"/>
                        </a:rPr>
                        <a:t>共用一个母卷，各自有独立的基于精简的差分卷，占用存储空间少，创建</a:t>
                      </a:r>
                      <a:r>
                        <a:rPr lang="en-US" sz="1400" kern="100" dirty="0">
                          <a:effectLst/>
                          <a:latin typeface="+mn-ea"/>
                          <a:ea typeface="+mn-ea"/>
                        </a:rPr>
                        <a:t>VM</a:t>
                      </a:r>
                      <a:r>
                        <a:rPr lang="zh-CN" sz="1400" kern="100" dirty="0">
                          <a:effectLst/>
                          <a:latin typeface="+mn-ea"/>
                          <a:ea typeface="+mn-ea"/>
                        </a:rPr>
                        <a:t>速度快，且方便统一更新和还原 和链接克隆的差别在于共用的母卷和差分卷是存在主机的内存形成的数据存储</a:t>
                      </a:r>
                      <a:r>
                        <a:rPr lang="en-US" sz="1400" kern="100" dirty="0">
                          <a:effectLst/>
                          <a:latin typeface="+mn-ea"/>
                          <a:ea typeface="+mn-ea"/>
                        </a:rPr>
                        <a:t>(</a:t>
                      </a:r>
                      <a:r>
                        <a:rPr lang="en-US" sz="1400" kern="100" dirty="0" err="1">
                          <a:effectLst/>
                          <a:latin typeface="+mn-ea"/>
                          <a:ea typeface="+mn-ea"/>
                        </a:rPr>
                        <a:t>Iotailor</a:t>
                      </a:r>
                      <a:r>
                        <a:rPr lang="zh-CN" sz="1400" kern="100" dirty="0">
                          <a:effectLst/>
                          <a:latin typeface="+mn-ea"/>
                          <a:ea typeface="+mn-ea"/>
                        </a:rPr>
                        <a:t>数据存储</a:t>
                      </a:r>
                      <a:r>
                        <a:rPr lang="en-US" sz="1400" kern="100" dirty="0">
                          <a:effectLst/>
                          <a:latin typeface="+mn-ea"/>
                          <a:ea typeface="+mn-ea"/>
                        </a:rPr>
                        <a:t>)</a:t>
                      </a:r>
                      <a:r>
                        <a:rPr lang="zh-CN" sz="1400" kern="100" dirty="0">
                          <a:effectLst/>
                          <a:latin typeface="+mn-ea"/>
                          <a:ea typeface="+mn-ea"/>
                        </a:rPr>
                        <a:t>中</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dirty="0">
                          <a:effectLst/>
                          <a:latin typeface="+mn-ea"/>
                          <a:ea typeface="+mn-ea"/>
                        </a:rPr>
                        <a:t>非常快</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dirty="0">
                          <a:effectLst/>
                          <a:latin typeface="+mn-ea"/>
                          <a:ea typeface="+mn-ea"/>
                        </a:rPr>
                        <a:t>总体同上母卷和差分卷都存在主机内存数据存储中</a:t>
                      </a:r>
                    </a:p>
                    <a:p>
                      <a:pPr algn="just">
                        <a:spcAft>
                          <a:spcPts val="0"/>
                        </a:spcAft>
                      </a:pPr>
                      <a:r>
                        <a:rPr lang="en-US" sz="1400" kern="100" dirty="0">
                          <a:effectLst/>
                          <a:latin typeface="+mn-ea"/>
                          <a:ea typeface="+mn-ea"/>
                        </a:rPr>
                        <a:t> </a:t>
                      </a:r>
                      <a:endParaRPr lang="zh-CN" sz="1400" kern="100" dirty="0">
                        <a:effectLst/>
                        <a:latin typeface="+mn-ea"/>
                        <a:ea typeface="+mn-ea"/>
                        <a:cs typeface="Times New Roman" panose="02020603050405020304"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239184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请思考网吧行业能否使用桌面云，如果能，应该使用哪种桌面云，如果不能请解释原因。</a:t>
            </a: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200895" y="2331220"/>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31906825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本节讲述了完整复制和链接克隆的概念、原理、优缺点以及各自使用场景。</a:t>
            </a:r>
            <a:endParaRPr lang="en-US" altLang="zh-CN" dirty="0" smtClean="0"/>
          </a:p>
        </p:txBody>
      </p:sp>
    </p:spTree>
    <p:extLst>
      <p:ext uri="{BB962C8B-B14F-4D97-AF65-F5344CB8AC3E}">
        <p14:creationId xmlns:p14="http://schemas.microsoft.com/office/powerpoint/2010/main" val="2196788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虚拟桌面技术中最重要的就是克隆技术，它实现了从一个模板批量部署大量桌面的</a:t>
            </a:r>
            <a:r>
              <a:rPr lang="zh-CN" altLang="en-US" dirty="0" smtClean="0"/>
              <a:t>功能，</a:t>
            </a:r>
            <a:r>
              <a:rPr lang="zh-CN" altLang="zh-CN" dirty="0" smtClean="0"/>
              <a:t>克隆技术</a:t>
            </a:r>
            <a:r>
              <a:rPr lang="zh-CN" altLang="en-US" dirty="0" smtClean="0"/>
              <a:t>主要</a:t>
            </a:r>
            <a:r>
              <a:rPr lang="zh-CN" altLang="zh-CN" dirty="0" smtClean="0"/>
              <a:t>可分为完整复制和</a:t>
            </a:r>
            <a:r>
              <a:rPr lang="zh-CN" altLang="zh-CN" dirty="0"/>
              <a:t>链接克隆</a:t>
            </a:r>
            <a:r>
              <a:rPr lang="zh-CN" altLang="zh-CN" dirty="0" smtClean="0"/>
              <a:t>两种</a:t>
            </a:r>
            <a:r>
              <a:rPr lang="zh-CN" altLang="en-US" dirty="0" smtClean="0"/>
              <a:t>，根据不同需求，又衍生出了全内存和快速封装两种</a:t>
            </a:r>
            <a:r>
              <a:rPr lang="zh-CN" altLang="zh-CN" dirty="0" smtClean="0"/>
              <a:t>。</a:t>
            </a:r>
            <a:endParaRPr lang="en-US" altLang="zh-CN" dirty="0" smtClean="0"/>
          </a:p>
          <a:p>
            <a:r>
              <a:rPr lang="zh-CN" altLang="en-US" dirty="0" smtClean="0"/>
              <a:t>本章节主要讲述完整复制和链接克隆两种克隆技术，不同虚拟桌面的区别以及</a:t>
            </a:r>
            <a:r>
              <a:rPr lang="zh-CN" altLang="en-US" dirty="0"/>
              <a:t>华为</a:t>
            </a:r>
            <a:r>
              <a:rPr lang="zh-CN" altLang="en-US" dirty="0" smtClean="0"/>
              <a:t>虚拟桌面的发放流程。</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accent4">
                    <a:lumMod val="50000"/>
                    <a:lumOff val="50000"/>
                  </a:schemeClr>
                </a:solidFill>
              </a:rPr>
              <a:t>克隆技术</a:t>
            </a:r>
            <a:endParaRPr lang="en-US" altLang="zh-CN" dirty="0" smtClean="0">
              <a:solidFill>
                <a:schemeClr val="accent4">
                  <a:lumMod val="50000"/>
                  <a:lumOff val="50000"/>
                </a:schemeClr>
              </a:solidFill>
            </a:endParaRPr>
          </a:p>
          <a:p>
            <a:r>
              <a:rPr lang="zh-CN" altLang="en-US" b="1" dirty="0" smtClean="0"/>
              <a:t>模板制作</a:t>
            </a:r>
            <a:endParaRPr lang="en-US" altLang="zh-CN" b="1" dirty="0" smtClean="0"/>
          </a:p>
          <a:p>
            <a:r>
              <a:rPr lang="zh-CN" altLang="en-US" dirty="0" smtClean="0">
                <a:solidFill>
                  <a:schemeClr val="accent4">
                    <a:lumMod val="50000"/>
                    <a:lumOff val="50000"/>
                  </a:schemeClr>
                </a:solidFill>
              </a:rPr>
              <a:t>虚拟桌面发放</a:t>
            </a:r>
            <a:endParaRPr lang="en-US" altLang="zh-CN" dirty="0" smtClean="0">
              <a:solidFill>
                <a:schemeClr val="accent4">
                  <a:lumMod val="50000"/>
                  <a:lumOff val="50000"/>
                </a:schemeClr>
              </a:solidFill>
            </a:endParaRPr>
          </a:p>
          <a:p>
            <a:endParaRPr lang="zh-CN" altLang="en-US" dirty="0">
              <a:solidFill>
                <a:schemeClr val="accent4">
                  <a:lumMod val="50000"/>
                  <a:lumOff val="50000"/>
                </a:schemeClr>
              </a:solidFill>
            </a:endParaRPr>
          </a:p>
        </p:txBody>
      </p:sp>
    </p:spTree>
    <p:extLst>
      <p:ext uri="{BB962C8B-B14F-4D97-AF65-F5344CB8AC3E}">
        <p14:creationId xmlns:p14="http://schemas.microsoft.com/office/powerpoint/2010/main" val="40377289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操作步骤</a:t>
            </a:r>
            <a:endParaRPr lang="zh-CN" altLang="en-US" dirty="0"/>
          </a:p>
        </p:txBody>
      </p:sp>
      <p:sp>
        <p:nvSpPr>
          <p:cNvPr id="6" name="文本占位符 5"/>
          <p:cNvSpPr>
            <a:spLocks noGrp="1"/>
          </p:cNvSpPr>
          <p:nvPr>
            <p:ph type="body" sz="quarter" idx="10"/>
          </p:nvPr>
        </p:nvSpPr>
        <p:spPr>
          <a:xfrm>
            <a:off x="6066495" y="1879056"/>
            <a:ext cx="5376333" cy="4680000"/>
          </a:xfrm>
        </p:spPr>
        <p:txBody>
          <a:bodyPr/>
          <a:lstStyle/>
          <a:p>
            <a:endParaRPr lang="en-US" altLang="zh-CN" dirty="0" smtClean="0"/>
          </a:p>
          <a:p>
            <a:pPr>
              <a:lnSpc>
                <a:spcPct val="130000"/>
              </a:lnSpc>
              <a:buClr>
                <a:srgbClr val="808080"/>
              </a:buClr>
              <a:defRPr/>
            </a:pPr>
            <a:r>
              <a:rPr lang="zh-CN" altLang="en-US" dirty="0" smtClean="0"/>
              <a:t>在</a:t>
            </a:r>
            <a:r>
              <a:rPr lang="en-US" altLang="zh-CN" dirty="0" err="1" smtClean="0"/>
              <a:t>FusionCompute</a:t>
            </a:r>
            <a:r>
              <a:rPr lang="zh-CN" altLang="en-US" dirty="0" smtClean="0"/>
              <a:t>上通过</a:t>
            </a:r>
            <a:r>
              <a:rPr lang="en-US" altLang="zh-CN" dirty="0" smtClean="0"/>
              <a:t>VNC</a:t>
            </a:r>
            <a:r>
              <a:rPr lang="zh-CN" altLang="en-US" dirty="0" smtClean="0"/>
              <a:t>登录空虚拟机，挂载</a:t>
            </a:r>
            <a:r>
              <a:rPr lang="en-US" altLang="zh-CN" dirty="0"/>
              <a:t>Windows ISO</a:t>
            </a:r>
            <a:r>
              <a:rPr lang="zh-CN" altLang="en-US" dirty="0"/>
              <a:t>进行系统安装，并</a:t>
            </a:r>
            <a:r>
              <a:rPr lang="zh-CN" altLang="en-US" dirty="0" smtClean="0"/>
              <a:t>安装</a:t>
            </a:r>
            <a:r>
              <a:rPr lang="en-US" altLang="zh-CN" dirty="0" smtClean="0"/>
              <a:t>Tools(</a:t>
            </a:r>
            <a:r>
              <a:rPr lang="en-US" altLang="zh-CN" dirty="0" err="1"/>
              <a:t>PvDriver</a:t>
            </a:r>
            <a:r>
              <a:rPr lang="en-US" altLang="zh-CN" dirty="0" smtClean="0"/>
              <a:t>)</a:t>
            </a:r>
            <a:r>
              <a:rPr lang="zh-CN" altLang="en-US" dirty="0" smtClean="0"/>
              <a:t>。</a:t>
            </a:r>
            <a:endParaRPr lang="en-US" altLang="zh-CN" dirty="0" smtClean="0"/>
          </a:p>
          <a:p>
            <a:pPr>
              <a:lnSpc>
                <a:spcPct val="130000"/>
              </a:lnSpc>
              <a:buClr>
                <a:srgbClr val="808080"/>
              </a:buClr>
              <a:defRPr/>
            </a:pPr>
            <a:r>
              <a:rPr lang="zh-CN" altLang="en-US" dirty="0"/>
              <a:t>管理员安装操作系统补丁，以及模板需预置的应用软件。例如</a:t>
            </a:r>
            <a:r>
              <a:rPr lang="zh-CN" altLang="en-US" dirty="0" smtClean="0"/>
              <a:t>：</a:t>
            </a:r>
            <a:r>
              <a:rPr lang="en-US" altLang="zh-CN" dirty="0"/>
              <a:t>O</a:t>
            </a:r>
            <a:r>
              <a:rPr lang="en-US" altLang="zh-CN" dirty="0" smtClean="0"/>
              <a:t>ffice</a:t>
            </a:r>
            <a:r>
              <a:rPr lang="zh-CN" altLang="en-US" dirty="0" smtClean="0"/>
              <a:t>等</a:t>
            </a:r>
            <a:r>
              <a:rPr lang="zh-CN" altLang="en-US" dirty="0"/>
              <a:t>。</a:t>
            </a:r>
            <a:endParaRPr lang="en-US" altLang="zh-CN" dirty="0"/>
          </a:p>
          <a:p>
            <a:pPr>
              <a:lnSpc>
                <a:spcPct val="130000"/>
              </a:lnSpc>
              <a:buClr>
                <a:srgbClr val="808080"/>
              </a:buClr>
              <a:defRPr/>
            </a:pPr>
            <a:r>
              <a:rPr lang="zh-CN" altLang="en-US" dirty="0"/>
              <a:t>管理员使用</a:t>
            </a:r>
            <a:r>
              <a:rPr lang="en-US" altLang="zh-CN" dirty="0" err="1"/>
              <a:t>FusionAccess</a:t>
            </a:r>
            <a:r>
              <a:rPr lang="zh-CN" altLang="en-US" dirty="0"/>
              <a:t>工具安装</a:t>
            </a:r>
            <a:r>
              <a:rPr lang="en-US" altLang="zh-CN" dirty="0"/>
              <a:t>HDA</a:t>
            </a:r>
            <a:r>
              <a:rPr lang="zh-CN" altLang="en-US" dirty="0"/>
              <a:t>软件，优化操作系统，配置防火墙规则等其他操作，完成模板制作。</a:t>
            </a:r>
            <a:endParaRPr lang="en-US" altLang="zh-CN" dirty="0"/>
          </a:p>
          <a:p>
            <a:pPr>
              <a:lnSpc>
                <a:spcPct val="130000"/>
              </a:lnSpc>
              <a:buClr>
                <a:srgbClr val="808080"/>
              </a:buClr>
              <a:defRPr/>
            </a:pPr>
            <a:endParaRPr lang="zh-CN" altLang="en-US" dirty="0"/>
          </a:p>
        </p:txBody>
      </p:sp>
      <p:sp>
        <p:nvSpPr>
          <p:cNvPr id="8" name="圆角矩形 7"/>
          <p:cNvSpPr/>
          <p:nvPr/>
        </p:nvSpPr>
        <p:spPr bwMode="auto">
          <a:xfrm>
            <a:off x="1677895" y="1768393"/>
            <a:ext cx="2183607" cy="612068"/>
          </a:xfrm>
          <a:prstGeom prst="roundRect">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n-ea"/>
              </a:rPr>
              <a:t>1.</a:t>
            </a:r>
            <a:r>
              <a:rPr kumimoji="0" lang="zh-CN" altLang="en-US" sz="2400" b="0" i="0" u="none" strike="noStrike" cap="none" normalizeH="0" baseline="0" dirty="0" smtClean="0">
                <a:ln>
                  <a:noFill/>
                </a:ln>
                <a:solidFill>
                  <a:schemeClr val="tx1"/>
                </a:solidFill>
                <a:effectLst/>
                <a:latin typeface="+mn-ea"/>
              </a:rPr>
              <a:t>创建虚拟机</a:t>
            </a:r>
          </a:p>
        </p:txBody>
      </p:sp>
      <p:sp>
        <p:nvSpPr>
          <p:cNvPr id="9" name="圆角矩形 8"/>
          <p:cNvSpPr/>
          <p:nvPr/>
        </p:nvSpPr>
        <p:spPr bwMode="auto">
          <a:xfrm>
            <a:off x="1513417" y="2787825"/>
            <a:ext cx="2575314" cy="899406"/>
          </a:xfrm>
          <a:prstGeom prst="roundRect">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r>
              <a:rPr lang="en-US" altLang="zh-CN" sz="2400" dirty="0">
                <a:solidFill>
                  <a:schemeClr val="tx1"/>
                </a:solidFill>
                <a:latin typeface="+mn-ea"/>
              </a:rPr>
              <a:t>2.</a:t>
            </a:r>
            <a:r>
              <a:rPr lang="zh-CN" altLang="en-US" sz="2400" dirty="0">
                <a:solidFill>
                  <a:schemeClr val="tx1"/>
                </a:solidFill>
                <a:latin typeface="+mn-ea"/>
              </a:rPr>
              <a:t>安装操作系统，</a:t>
            </a:r>
            <a:r>
              <a:rPr lang="en-US" altLang="zh-CN" sz="2400" dirty="0">
                <a:solidFill>
                  <a:schemeClr val="tx1"/>
                </a:solidFill>
                <a:latin typeface="+mn-ea"/>
              </a:rPr>
              <a:t>Tools(</a:t>
            </a:r>
            <a:r>
              <a:rPr lang="en-US" altLang="zh-CN" sz="2400" dirty="0" err="1">
                <a:solidFill>
                  <a:schemeClr val="tx1"/>
                </a:solidFill>
                <a:latin typeface="+mn-ea"/>
              </a:rPr>
              <a:t>PvDriver</a:t>
            </a:r>
            <a:r>
              <a:rPr lang="en-US" altLang="zh-CN" sz="2400" dirty="0">
                <a:solidFill>
                  <a:schemeClr val="tx1"/>
                </a:solidFill>
                <a:latin typeface="+mn-ea"/>
              </a:rPr>
              <a:t>)</a:t>
            </a:r>
            <a:endParaRPr lang="zh-CN" altLang="en-US" sz="2400" dirty="0">
              <a:solidFill>
                <a:schemeClr val="tx1"/>
              </a:solidFill>
              <a:latin typeface="+mn-ea"/>
            </a:endParaRPr>
          </a:p>
        </p:txBody>
      </p:sp>
      <p:sp>
        <p:nvSpPr>
          <p:cNvPr id="10" name="圆角矩形 9"/>
          <p:cNvSpPr/>
          <p:nvPr/>
        </p:nvSpPr>
        <p:spPr bwMode="auto">
          <a:xfrm>
            <a:off x="1513417" y="4118554"/>
            <a:ext cx="2575314" cy="899406"/>
          </a:xfrm>
          <a:prstGeom prst="roundRect">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r>
              <a:rPr lang="en-US" altLang="zh-CN" sz="2400" dirty="0">
                <a:solidFill>
                  <a:schemeClr val="tx1"/>
                </a:solidFill>
                <a:latin typeface="+mn-ea"/>
              </a:rPr>
              <a:t>3.</a:t>
            </a:r>
            <a:r>
              <a:rPr lang="zh-CN" altLang="en-US" sz="2400" dirty="0">
                <a:solidFill>
                  <a:schemeClr val="tx1"/>
                </a:solidFill>
                <a:latin typeface="+mn-ea"/>
              </a:rPr>
              <a:t>安装操作系统补丁，应用软件</a:t>
            </a:r>
          </a:p>
        </p:txBody>
      </p:sp>
      <p:sp>
        <p:nvSpPr>
          <p:cNvPr id="11" name="圆角矩形 10"/>
          <p:cNvSpPr/>
          <p:nvPr/>
        </p:nvSpPr>
        <p:spPr bwMode="auto">
          <a:xfrm>
            <a:off x="1530718" y="5501677"/>
            <a:ext cx="2376964" cy="579365"/>
          </a:xfrm>
          <a:prstGeom prst="roundRect">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r>
              <a:rPr lang="en-US" altLang="zh-CN" sz="2400" dirty="0">
                <a:solidFill>
                  <a:schemeClr val="tx1"/>
                </a:solidFill>
                <a:latin typeface="+mn-ea"/>
              </a:rPr>
              <a:t>4.</a:t>
            </a:r>
            <a:r>
              <a:rPr lang="zh-CN" altLang="en-US" sz="2400" dirty="0">
                <a:solidFill>
                  <a:schemeClr val="tx1"/>
                </a:solidFill>
                <a:latin typeface="+mn-ea"/>
              </a:rPr>
              <a:t>模板工具制作</a:t>
            </a:r>
          </a:p>
        </p:txBody>
      </p:sp>
      <p:sp>
        <p:nvSpPr>
          <p:cNvPr id="5" name="下箭头 4"/>
          <p:cNvSpPr/>
          <p:nvPr/>
        </p:nvSpPr>
        <p:spPr bwMode="auto">
          <a:xfrm>
            <a:off x="2567608" y="1233488"/>
            <a:ext cx="468052" cy="503324"/>
          </a:xfrm>
          <a:prstGeom prst="downArrow">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2" name="下箭头 11"/>
          <p:cNvSpPr/>
          <p:nvPr/>
        </p:nvSpPr>
        <p:spPr bwMode="auto">
          <a:xfrm>
            <a:off x="2535672" y="2338820"/>
            <a:ext cx="468052" cy="503324"/>
          </a:xfrm>
          <a:prstGeom prst="downArrow">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13" name="下箭头 12"/>
          <p:cNvSpPr/>
          <p:nvPr/>
        </p:nvSpPr>
        <p:spPr bwMode="auto">
          <a:xfrm>
            <a:off x="2535672" y="3660062"/>
            <a:ext cx="468052" cy="503324"/>
          </a:xfrm>
          <a:prstGeom prst="downArrow">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14" name="下箭头 13"/>
          <p:cNvSpPr/>
          <p:nvPr/>
        </p:nvSpPr>
        <p:spPr bwMode="auto">
          <a:xfrm>
            <a:off x="2535672" y="4998353"/>
            <a:ext cx="468052" cy="503324"/>
          </a:xfrm>
          <a:prstGeom prst="downArrow">
            <a:avLst/>
          </a:prstGeom>
          <a:solidFill>
            <a:srgbClr val="00B0F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15" name="右箭头 14"/>
          <p:cNvSpPr/>
          <p:nvPr/>
        </p:nvSpPr>
        <p:spPr bwMode="auto">
          <a:xfrm>
            <a:off x="4088730" y="1947533"/>
            <a:ext cx="1977765" cy="556373"/>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6" name="右箭头 15"/>
          <p:cNvSpPr/>
          <p:nvPr/>
        </p:nvSpPr>
        <p:spPr bwMode="auto">
          <a:xfrm>
            <a:off x="4163879" y="2987623"/>
            <a:ext cx="1902616" cy="503586"/>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17" name="右箭头 16"/>
          <p:cNvSpPr/>
          <p:nvPr/>
        </p:nvSpPr>
        <p:spPr bwMode="auto">
          <a:xfrm>
            <a:off x="4193384" y="4289673"/>
            <a:ext cx="1902616" cy="471475"/>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18" name="右箭头 17"/>
          <p:cNvSpPr/>
          <p:nvPr/>
        </p:nvSpPr>
        <p:spPr bwMode="auto">
          <a:xfrm>
            <a:off x="4088730" y="5449283"/>
            <a:ext cx="1956335" cy="463993"/>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endParaRPr lang="zh-CN" altLang="en-US">
              <a:solidFill>
                <a:schemeClr val="tx1"/>
              </a:solidFill>
              <a:latin typeface="FrutigerNext LT Regular" pitchFamily="34" charset="0"/>
              <a:ea typeface="宋体" pitchFamily="2" charset="-122"/>
            </a:endParaRPr>
          </a:p>
        </p:txBody>
      </p:sp>
      <p:sp>
        <p:nvSpPr>
          <p:cNvPr id="4" name="文本框 3"/>
          <p:cNvSpPr txBox="1"/>
          <p:nvPr/>
        </p:nvSpPr>
        <p:spPr bwMode="auto">
          <a:xfrm>
            <a:off x="6045065" y="1778554"/>
            <a:ext cx="5699956" cy="161215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algn="just" defTabSz="801688" eaLnBrk="1" fontAlgn="base" hangingPunct="1">
              <a:lnSpc>
                <a:spcPct val="140000"/>
              </a:lnSpc>
              <a:spcBef>
                <a:spcPct val="30000"/>
              </a:spcBef>
              <a:buClr>
                <a:schemeClr val="bg1">
                  <a:lumMod val="50000"/>
                </a:schemeClr>
              </a:buClr>
              <a:buSzPct val="60000"/>
              <a:buFont typeface="Wingdings" pitchFamily="2" charset="2"/>
              <a:buChar char="l"/>
              <a:defRPr sz="2200">
                <a:latin typeface="+mn-ea"/>
                <a:ea typeface="+mn-ea"/>
                <a:cs typeface="Arial" panose="020B0604020202020204" pitchFamily="34" charset="0"/>
              </a:defRPr>
            </a:lvl1pPr>
            <a:lvl2pPr marL="654050" indent="-252413" defTabSz="801688" eaLnBrk="1" fontAlgn="base" hangingPunct="1">
              <a:lnSpc>
                <a:spcPct val="140000"/>
              </a:lnSpc>
              <a:spcBef>
                <a:spcPct val="30000"/>
              </a:spcBef>
              <a:buClr>
                <a:schemeClr val="tx1"/>
              </a:buClr>
              <a:buSzPct val="50000"/>
              <a:buFont typeface="Wingdings" pitchFamily="2" charset="2"/>
              <a:buChar char="p"/>
              <a:defRPr sz="2000">
                <a:latin typeface="+mn-lt"/>
                <a:ea typeface="+mn-ea"/>
              </a:defRPr>
            </a:lvl2pPr>
            <a:lvl3pPr marL="1003300" indent="-201613" defTabSz="801688" eaLnBrk="1" fontAlgn="base" hangingPunct="1">
              <a:lnSpc>
                <a:spcPct val="140000"/>
              </a:lnSpc>
              <a:spcBef>
                <a:spcPct val="30000"/>
              </a:spcBef>
              <a:buSzPct val="50000"/>
              <a:buFont typeface="Wingdings" pitchFamily="2" charset="2"/>
              <a:buChar char="n"/>
              <a:defRPr>
                <a:latin typeface="FrutigerNext LT Light" pitchFamily="34" charset="0"/>
                <a:ea typeface="+mn-ea"/>
              </a:defRPr>
            </a:lvl3pPr>
            <a:lvl4pPr marL="1400175" indent="-198438" defTabSz="801688" eaLnBrk="1" fontAlgn="base" hangingPunct="1">
              <a:lnSpc>
                <a:spcPct val="140000"/>
              </a:lnSpc>
              <a:spcBef>
                <a:spcPct val="30000"/>
              </a:spcBef>
              <a:buChar char="–"/>
              <a:defRPr sz="1600">
                <a:latin typeface="+mj-lt"/>
                <a:ea typeface="+mn-ea"/>
              </a:defRPr>
            </a:lvl4pPr>
            <a:lvl5pPr marL="1801813" indent="-201613" defTabSz="801688" eaLnBrk="1" fontAlgn="base" hangingPunct="1">
              <a:lnSpc>
                <a:spcPct val="140000"/>
              </a:lnSpc>
              <a:spcBef>
                <a:spcPct val="30000"/>
              </a:spcBef>
              <a:buFont typeface="FrutigerNext LT Medium" pitchFamily="34" charset="0"/>
              <a:buChar char="~"/>
              <a:defRPr sz="1600">
                <a:latin typeface="+mj-lt"/>
                <a:ea typeface="+mn-ea"/>
              </a:defRPr>
            </a:lvl5pPr>
            <a:lvl6pPr marL="2259013" indent="-201613" defTabSz="801688" fontAlgn="base">
              <a:lnSpc>
                <a:spcPct val="140000"/>
              </a:lnSpc>
              <a:spcBef>
                <a:spcPct val="30000"/>
              </a:spcBef>
              <a:spcAft>
                <a:spcPct val="0"/>
              </a:spcAft>
              <a:buFont typeface="FrutigerNext LT Medium" pitchFamily="34" charset="0"/>
              <a:buChar char="~"/>
              <a:defRPr sz="1600">
                <a:latin typeface="+mj-lt"/>
                <a:ea typeface="+mn-ea"/>
              </a:defRPr>
            </a:lvl6pPr>
            <a:lvl7pPr marL="2716213" indent="-201613" defTabSz="801688" fontAlgn="base">
              <a:lnSpc>
                <a:spcPct val="140000"/>
              </a:lnSpc>
              <a:spcBef>
                <a:spcPct val="30000"/>
              </a:spcBef>
              <a:spcAft>
                <a:spcPct val="0"/>
              </a:spcAft>
              <a:buFont typeface="FrutigerNext LT Medium" pitchFamily="34" charset="0"/>
              <a:buChar char="~"/>
              <a:defRPr sz="1600">
                <a:latin typeface="+mj-lt"/>
                <a:ea typeface="+mn-ea"/>
              </a:defRPr>
            </a:lvl7pPr>
            <a:lvl8pPr marL="3173413" indent="-201613" defTabSz="801688" fontAlgn="base">
              <a:lnSpc>
                <a:spcPct val="140000"/>
              </a:lnSpc>
              <a:spcBef>
                <a:spcPct val="30000"/>
              </a:spcBef>
              <a:spcAft>
                <a:spcPct val="0"/>
              </a:spcAft>
              <a:buFont typeface="FrutigerNext LT Medium" pitchFamily="34" charset="0"/>
              <a:buChar char="~"/>
              <a:defRPr sz="1600">
                <a:latin typeface="+mj-lt"/>
                <a:ea typeface="+mn-ea"/>
              </a:defRPr>
            </a:lvl8pPr>
            <a:lvl9pPr marL="3630613" indent="-201613" defTabSz="801688" fontAlgn="base">
              <a:lnSpc>
                <a:spcPct val="140000"/>
              </a:lnSpc>
              <a:spcBef>
                <a:spcPct val="30000"/>
              </a:spcBef>
              <a:spcAft>
                <a:spcPct val="0"/>
              </a:spcAft>
              <a:buFont typeface="FrutigerNext LT Medium" pitchFamily="34" charset="0"/>
              <a:buChar char="~"/>
              <a:defRPr sz="1600">
                <a:latin typeface="+mj-lt"/>
                <a:ea typeface="+mn-ea"/>
              </a:defRPr>
            </a:lvl9pPr>
          </a:lstStyle>
          <a:p>
            <a:r>
              <a:rPr lang="zh-CN" altLang="en-US" dirty="0"/>
              <a:t>在</a:t>
            </a:r>
            <a:r>
              <a:rPr lang="en-US" altLang="zh-CN" dirty="0" err="1"/>
              <a:t>FusionCompute</a:t>
            </a:r>
            <a:r>
              <a:rPr lang="zh-CN" altLang="en-US" dirty="0"/>
              <a:t>上创建一台空虚拟机。</a:t>
            </a:r>
            <a:endParaRPr lang="en-US" altLang="zh-CN" dirty="0"/>
          </a:p>
          <a:p>
            <a:endParaRPr lang="zh-CN" altLang="en-US" dirty="0"/>
          </a:p>
        </p:txBody>
      </p:sp>
    </p:spTree>
    <p:extLst>
      <p:ext uri="{BB962C8B-B14F-4D97-AF65-F5344CB8AC3E}">
        <p14:creationId xmlns:p14="http://schemas.microsoft.com/office/powerpoint/2010/main" val="246489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创建裸虚拟机</a:t>
            </a:r>
            <a:endParaRPr lang="zh-CN" altLang="en-US" dirty="0"/>
          </a:p>
        </p:txBody>
      </p:sp>
      <p:sp>
        <p:nvSpPr>
          <p:cNvPr id="6" name="文本占位符 5"/>
          <p:cNvSpPr>
            <a:spLocks noGrp="1"/>
          </p:cNvSpPr>
          <p:nvPr>
            <p:ph type="body" sz="quarter" idx="10"/>
          </p:nvPr>
        </p:nvSpPr>
        <p:spPr>
          <a:xfrm>
            <a:off x="1036687" y="1233488"/>
            <a:ext cx="10434765" cy="4680000"/>
          </a:xfrm>
        </p:spPr>
        <p:txBody>
          <a:bodyPr/>
          <a:lstStyle/>
          <a:p>
            <a:r>
              <a:rPr lang="zh-CN" altLang="en-US" sz="2000" dirty="0" smtClean="0"/>
              <a:t>管理员登录</a:t>
            </a:r>
            <a:r>
              <a:rPr lang="en-US" altLang="zh-CN" sz="2000" dirty="0" err="1" smtClean="0"/>
              <a:t>FusionCompute</a:t>
            </a:r>
            <a:r>
              <a:rPr lang="zh-CN" altLang="en-US" sz="2000" dirty="0" smtClean="0"/>
              <a:t>，选择“资源池 </a:t>
            </a:r>
            <a:r>
              <a:rPr lang="en-US" altLang="zh-CN" sz="2000" dirty="0" smtClean="0"/>
              <a:t>&gt; </a:t>
            </a:r>
            <a:r>
              <a:rPr lang="zh-CN" altLang="en-US" sz="2000" dirty="0" smtClean="0"/>
              <a:t>集群 </a:t>
            </a:r>
            <a:r>
              <a:rPr lang="en-US" altLang="zh-CN" sz="2000" dirty="0" smtClean="0"/>
              <a:t>&gt; </a:t>
            </a:r>
            <a:r>
              <a:rPr lang="zh-CN" altLang="en-US" sz="2000" dirty="0" smtClean="0"/>
              <a:t>创建虚拟机”，创建模板空虚拟机。</a:t>
            </a:r>
            <a:endParaRPr lang="en-US" altLang="zh-CN" sz="2000" dirty="0" smtClean="0"/>
          </a:p>
          <a:p>
            <a:endParaRPr lang="en-US" altLang="zh-CN" dirty="0" smtClean="0"/>
          </a:p>
          <a:p>
            <a:pPr>
              <a:lnSpc>
                <a:spcPct val="130000"/>
              </a:lnSpc>
              <a:buClr>
                <a:srgbClr val="808080"/>
              </a:buClr>
              <a:defRPr/>
            </a:pPr>
            <a:endParaRPr lang="zh-CN" altLang="en-US" dirty="0"/>
          </a:p>
        </p:txBody>
      </p:sp>
      <p:pic>
        <p:nvPicPr>
          <p:cNvPr id="1026" name="Picture 2" descr="C:\Users\xwx655748\AppData\Roaming\eSpace_Desktop\UserData\xwx655748\imagefiles\E9F0B709-CDF8-4148-8312-BF6A32A154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651" y="1736812"/>
            <a:ext cx="7524836" cy="4534119"/>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2864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安装操作系统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4765" cy="4680000"/>
          </a:xfrm>
        </p:spPr>
        <p:txBody>
          <a:bodyPr/>
          <a:lstStyle/>
          <a:p>
            <a:r>
              <a:rPr lang="zh-CN" altLang="en-US" sz="2000" dirty="0"/>
              <a:t>管理员通过</a:t>
            </a:r>
            <a:r>
              <a:rPr lang="en-US" altLang="zh-CN" sz="2000" dirty="0"/>
              <a:t>VNC</a:t>
            </a:r>
            <a:r>
              <a:rPr lang="zh-CN" altLang="en-US" sz="2000" dirty="0"/>
              <a:t>登录模板虚拟机，挂载操作系统</a:t>
            </a:r>
            <a:r>
              <a:rPr lang="en-US" altLang="zh-CN" sz="2000" dirty="0"/>
              <a:t>ISO</a:t>
            </a:r>
            <a:r>
              <a:rPr lang="zh-CN" altLang="en-US" sz="2000" dirty="0"/>
              <a:t>，安装操作系统。</a:t>
            </a:r>
          </a:p>
          <a:p>
            <a:endParaRPr lang="en-US" altLang="zh-CN" dirty="0" smtClean="0"/>
          </a:p>
          <a:p>
            <a:pPr>
              <a:lnSpc>
                <a:spcPct val="130000"/>
              </a:lnSpc>
              <a:buClr>
                <a:srgbClr val="808080"/>
              </a:buClr>
              <a:defRPr/>
            </a:pPr>
            <a:endParaRPr lang="zh-CN" altLang="en-US" dirty="0"/>
          </a:p>
        </p:txBody>
      </p:sp>
      <p:pic>
        <p:nvPicPr>
          <p:cNvPr id="2" name="图片 1"/>
          <p:cNvPicPr>
            <a:picLocks noChangeAspect="1"/>
          </p:cNvPicPr>
          <p:nvPr/>
        </p:nvPicPr>
        <p:blipFill rotWithShape="1">
          <a:blip r:embed="rId3"/>
          <a:srcRect l="4198" t="11534"/>
          <a:stretch/>
        </p:blipFill>
        <p:spPr>
          <a:xfrm>
            <a:off x="1344334" y="2240868"/>
            <a:ext cx="9819469" cy="3313860"/>
          </a:xfrm>
          <a:prstGeom prst="rect">
            <a:avLst/>
          </a:prstGeom>
          <a:ln w="12700">
            <a:solidFill>
              <a:schemeClr val="bg1">
                <a:lumMod val="85000"/>
              </a:schemeClr>
            </a:solidFill>
          </a:ln>
        </p:spPr>
      </p:pic>
    </p:spTree>
    <p:extLst>
      <p:ext uri="{BB962C8B-B14F-4D97-AF65-F5344CB8AC3E}">
        <p14:creationId xmlns:p14="http://schemas.microsoft.com/office/powerpoint/2010/main" val="4821942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安装操作系统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4765" cy="4680000"/>
          </a:xfrm>
          <a:noFill/>
          <a:ln w="9525">
            <a:noFill/>
            <a:miter lim="800000"/>
            <a:headEnd/>
            <a:tailEnd/>
          </a:ln>
        </p:spPr>
        <p:txBody>
          <a:bodyPr vert="horz" wrap="square" lIns="80141" tIns="40071" rIns="80141" bIns="40071" numCol="1" anchor="t" anchorCtr="0" compatLnSpc="1">
            <a:prstTxWarp prst="textNoShape">
              <a:avLst/>
            </a:prstTxWarp>
          </a:bodyPr>
          <a:lstStyle/>
          <a:p>
            <a:endParaRPr lang="en-US" altLang="zh-CN" sz="2000" dirty="0"/>
          </a:p>
          <a:p>
            <a:endParaRPr lang="zh-CN" altLang="en-US" sz="2000" dirty="0"/>
          </a:p>
        </p:txBody>
      </p:sp>
      <p:sp>
        <p:nvSpPr>
          <p:cNvPr id="4" name="矩形 3"/>
          <p:cNvSpPr/>
          <p:nvPr/>
        </p:nvSpPr>
        <p:spPr>
          <a:xfrm>
            <a:off x="1008063" y="1233488"/>
            <a:ext cx="10464800" cy="954107"/>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r>
              <a:rPr lang="zh-CN" altLang="en-US" sz="2000" dirty="0">
                <a:latin typeface="+mn-ea"/>
                <a:ea typeface="+mn-ea"/>
                <a:cs typeface="Arial" panose="020B0604020202020204" pitchFamily="34" charset="0"/>
              </a:rPr>
              <a:t>管理员</a:t>
            </a:r>
            <a:r>
              <a:rPr lang="zh-CN" altLang="en-US" sz="2000" dirty="0" smtClean="0">
                <a:latin typeface="+mn-ea"/>
                <a:ea typeface="+mn-ea"/>
                <a:cs typeface="Arial" panose="020B0604020202020204" pitchFamily="34" charset="0"/>
              </a:rPr>
              <a:t>通过</a:t>
            </a:r>
            <a:r>
              <a:rPr lang="en-US" altLang="zh-CN" sz="2000" dirty="0" err="1" smtClean="0">
                <a:latin typeface="+mn-ea"/>
                <a:ea typeface="+mn-ea"/>
                <a:cs typeface="Arial" panose="020B0604020202020204" pitchFamily="34" charset="0"/>
              </a:rPr>
              <a:t>FusionCompute</a:t>
            </a:r>
            <a:r>
              <a:rPr lang="zh-CN" altLang="en-US" sz="2000" dirty="0" smtClean="0">
                <a:latin typeface="+mn-ea"/>
                <a:ea typeface="+mn-ea"/>
                <a:cs typeface="Arial" panose="020B0604020202020204" pitchFamily="34" charset="0"/>
              </a:rPr>
              <a:t>里虚拟机</a:t>
            </a:r>
            <a:r>
              <a:rPr lang="zh-CN" altLang="en-US" sz="2000" dirty="0">
                <a:latin typeface="+mn-ea"/>
                <a:ea typeface="+mn-ea"/>
                <a:cs typeface="Arial" panose="020B0604020202020204" pitchFamily="34" charset="0"/>
              </a:rPr>
              <a:t>“挂载</a:t>
            </a:r>
            <a:r>
              <a:rPr lang="en-US" altLang="zh-CN" sz="2000" dirty="0">
                <a:latin typeface="+mn-ea"/>
                <a:ea typeface="+mn-ea"/>
                <a:cs typeface="Arial" panose="020B0604020202020204" pitchFamily="34" charset="0"/>
              </a:rPr>
              <a:t>Tools</a:t>
            </a:r>
            <a:r>
              <a:rPr lang="zh-CN" altLang="en-US" sz="2000" dirty="0">
                <a:latin typeface="+mn-ea"/>
                <a:ea typeface="+mn-ea"/>
                <a:cs typeface="Arial" panose="020B0604020202020204" pitchFamily="34" charset="0"/>
              </a:rPr>
              <a:t>”菜单为虚拟机挂载</a:t>
            </a:r>
            <a:r>
              <a:rPr lang="en-US" altLang="zh-CN" sz="2000" dirty="0" err="1">
                <a:latin typeface="+mn-ea"/>
                <a:ea typeface="+mn-ea"/>
                <a:cs typeface="Arial" panose="020B0604020202020204" pitchFamily="34" charset="0"/>
              </a:rPr>
              <a:t>PvDriver</a:t>
            </a:r>
            <a:r>
              <a:rPr lang="zh-CN" altLang="en-US" sz="2000" dirty="0">
                <a:latin typeface="+mn-ea"/>
                <a:ea typeface="+mn-ea"/>
                <a:cs typeface="Arial" panose="020B0604020202020204" pitchFamily="34" charset="0"/>
              </a:rPr>
              <a:t>安装盘，再通过</a:t>
            </a:r>
            <a:r>
              <a:rPr lang="en-US" altLang="zh-CN" sz="2000" dirty="0">
                <a:latin typeface="+mn-ea"/>
                <a:ea typeface="+mn-ea"/>
                <a:cs typeface="Arial" panose="020B0604020202020204" pitchFamily="34" charset="0"/>
              </a:rPr>
              <a:t>VNC</a:t>
            </a:r>
            <a:r>
              <a:rPr lang="zh-CN" altLang="en-US" sz="2000" dirty="0">
                <a:latin typeface="+mn-ea"/>
                <a:ea typeface="+mn-ea"/>
                <a:cs typeface="Arial" panose="020B0604020202020204" pitchFamily="34" charset="0"/>
              </a:rPr>
              <a:t>窗口完成安装。</a:t>
            </a:r>
          </a:p>
        </p:txBody>
      </p:sp>
      <p:pic>
        <p:nvPicPr>
          <p:cNvPr id="7" name="图片 6"/>
          <p:cNvPicPr/>
          <p:nvPr/>
        </p:nvPicPr>
        <p:blipFill rotWithShape="1">
          <a:blip r:embed="rId3"/>
          <a:srcRect r="18271"/>
          <a:stretch/>
        </p:blipFill>
        <p:spPr bwMode="auto">
          <a:xfrm>
            <a:off x="2278265" y="2196723"/>
            <a:ext cx="7635469" cy="3935007"/>
          </a:xfrm>
          <a:prstGeom prst="rect">
            <a:avLst/>
          </a:prstGeom>
          <a:ln w="12700">
            <a:solidFill>
              <a:schemeClr val="bg1">
                <a:lumMod val="8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0848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安装系统补丁、应用软件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4765" cy="4680000"/>
          </a:xfrm>
          <a:noFill/>
          <a:ln w="9525">
            <a:noFill/>
            <a:miter lim="800000"/>
            <a:headEnd/>
            <a:tailEnd/>
          </a:ln>
        </p:spPr>
        <p:txBody>
          <a:bodyPr vert="horz" wrap="square" lIns="80141" tIns="40071" rIns="80141" bIns="40071" numCol="1" anchor="t" anchorCtr="0" compatLnSpc="1">
            <a:prstTxWarp prst="textNoShape">
              <a:avLst/>
            </a:prstTxWarp>
          </a:bodyPr>
          <a:lstStyle/>
          <a:p>
            <a:endParaRPr lang="en-US" altLang="zh-CN" sz="2000" dirty="0"/>
          </a:p>
          <a:p>
            <a:endParaRPr lang="zh-CN" altLang="en-US" sz="2000" dirty="0"/>
          </a:p>
        </p:txBody>
      </p:sp>
      <p:sp>
        <p:nvSpPr>
          <p:cNvPr id="4" name="矩形 3"/>
          <p:cNvSpPr/>
          <p:nvPr/>
        </p:nvSpPr>
        <p:spPr>
          <a:xfrm>
            <a:off x="1008063" y="1233488"/>
            <a:ext cx="10464800" cy="523220"/>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r>
              <a:rPr lang="zh-CN" altLang="en-US" sz="2000" dirty="0" smtClean="0">
                <a:latin typeface="+mn-ea"/>
                <a:ea typeface="+mn-ea"/>
                <a:cs typeface="Arial" panose="020B0604020202020204" pitchFamily="34" charset="0"/>
              </a:rPr>
              <a:t>管理员安装系统补丁</a:t>
            </a:r>
            <a:endParaRPr lang="zh-CN" altLang="en-US" sz="2000" dirty="0">
              <a:latin typeface="+mn-ea"/>
              <a:ea typeface="+mn-ea"/>
              <a:cs typeface="Arial" panose="020B0604020202020204" pitchFamily="34" charset="0"/>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36350"/>
          <a:stretch/>
        </p:blipFill>
        <p:spPr>
          <a:xfrm>
            <a:off x="1343472" y="1892317"/>
            <a:ext cx="9111016" cy="4365104"/>
          </a:xfrm>
          <a:prstGeom prst="rect">
            <a:avLst/>
          </a:prstGeom>
          <a:ln w="12700">
            <a:solidFill>
              <a:schemeClr val="bg1">
                <a:lumMod val="85000"/>
              </a:schemeClr>
            </a:solidFill>
          </a:ln>
        </p:spPr>
      </p:pic>
    </p:spTree>
    <p:extLst>
      <p:ext uri="{BB962C8B-B14F-4D97-AF65-F5344CB8AC3E}">
        <p14:creationId xmlns:p14="http://schemas.microsoft.com/office/powerpoint/2010/main" val="7719837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安装系统补丁、应用软件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4765" cy="4680000"/>
          </a:xfrm>
          <a:noFill/>
          <a:ln w="9525">
            <a:noFill/>
            <a:miter lim="800000"/>
            <a:headEnd/>
            <a:tailEnd/>
          </a:ln>
        </p:spPr>
        <p:txBody>
          <a:bodyPr vert="horz" wrap="square" lIns="80141" tIns="40071" rIns="80141" bIns="40071" numCol="1" anchor="t" anchorCtr="0" compatLnSpc="1">
            <a:prstTxWarp prst="textNoShape">
              <a:avLst/>
            </a:prstTxWarp>
          </a:bodyPr>
          <a:lstStyle/>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r>
              <a:rPr lang="zh-CN" altLang="en-US" sz="2000" dirty="0" smtClean="0">
                <a:latin typeface="+mn-ea"/>
                <a:ea typeface="+mn-ea"/>
                <a:cs typeface="Arial" panose="020B0604020202020204" pitchFamily="34" charset="0"/>
              </a:rPr>
              <a:t>管理员根据需要在模板内预装各种应用软件</a:t>
            </a:r>
            <a:endParaRPr lang="zh-CN" altLang="en-US" sz="2000" dirty="0">
              <a:latin typeface="+mn-ea"/>
              <a:ea typeface="+mn-ea"/>
              <a:cs typeface="Arial" panose="020B0604020202020204" pitchFamily="34" charset="0"/>
            </a:endParaRPr>
          </a:p>
        </p:txBody>
      </p:sp>
      <p:pic>
        <p:nvPicPr>
          <p:cNvPr id="2" name="图片 1"/>
          <p:cNvPicPr>
            <a:picLocks noChangeAspect="1"/>
          </p:cNvPicPr>
          <p:nvPr/>
        </p:nvPicPr>
        <p:blipFill>
          <a:blip r:embed="rId3"/>
          <a:stretch>
            <a:fillRect/>
          </a:stretch>
        </p:blipFill>
        <p:spPr>
          <a:xfrm>
            <a:off x="1728987" y="1727214"/>
            <a:ext cx="9022951" cy="4610268"/>
          </a:xfrm>
          <a:prstGeom prst="rect">
            <a:avLst/>
          </a:prstGeom>
          <a:ln w="12700">
            <a:solidFill>
              <a:schemeClr val="bg1">
                <a:lumMod val="85000"/>
              </a:schemeClr>
            </a:solidFill>
          </a:ln>
        </p:spPr>
      </p:pic>
    </p:spTree>
    <p:extLst>
      <p:ext uri="{BB962C8B-B14F-4D97-AF65-F5344CB8AC3E}">
        <p14:creationId xmlns:p14="http://schemas.microsoft.com/office/powerpoint/2010/main" val="3172675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使用工具制作模板</a:t>
            </a:r>
            <a:endParaRPr lang="zh-CN" altLang="en-US" dirty="0"/>
          </a:p>
        </p:txBody>
      </p:sp>
      <p:sp>
        <p:nvSpPr>
          <p:cNvPr id="6" name="文本占位符 5"/>
          <p:cNvSpPr>
            <a:spLocks noGrp="1"/>
          </p:cNvSpPr>
          <p:nvPr>
            <p:ph type="body" sz="quarter" idx="10"/>
          </p:nvPr>
        </p:nvSpPr>
        <p:spPr>
          <a:xfrm>
            <a:off x="1036687" y="1233488"/>
            <a:ext cx="4835185"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sz="2000" dirty="0"/>
              <a:t>使用</a:t>
            </a:r>
            <a:r>
              <a:rPr lang="en-US" altLang="zh-CN" sz="2000" dirty="0"/>
              <a:t>Administrator</a:t>
            </a:r>
            <a:r>
              <a:rPr lang="zh-CN" altLang="en-US" sz="2000" dirty="0"/>
              <a:t>帐号登录虚拟机。</a:t>
            </a:r>
            <a:endParaRPr lang="en-US" altLang="zh-CN" sz="2000" dirty="0"/>
          </a:p>
          <a:p>
            <a:r>
              <a:rPr lang="zh-CN" altLang="en-US" sz="2000" dirty="0"/>
              <a:t>将模板工具的</a:t>
            </a:r>
            <a:r>
              <a:rPr lang="en-US" altLang="zh-CN" sz="2000" dirty="0"/>
              <a:t>ISO</a:t>
            </a:r>
            <a:r>
              <a:rPr lang="zh-CN" altLang="en-US" sz="2000" dirty="0"/>
              <a:t>文件</a:t>
            </a:r>
            <a:r>
              <a:rPr lang="en-US" altLang="zh-CN" sz="2000" dirty="0"/>
              <a:t>FusionAccess_Windows_Installer_V100R006Cxx.iso</a:t>
            </a:r>
            <a:r>
              <a:rPr lang="zh-CN" altLang="en-US" sz="2000" dirty="0"/>
              <a:t>挂载到虚拟机中。</a:t>
            </a:r>
            <a:endParaRPr lang="en-US" altLang="zh-CN" sz="2000" dirty="0"/>
          </a:p>
          <a:p>
            <a:r>
              <a:rPr lang="zh-CN" altLang="en-US" sz="2000" dirty="0"/>
              <a:t>打开光盘文档，双击“</a:t>
            </a:r>
            <a:r>
              <a:rPr lang="en-US" altLang="zh-CN" sz="2000" dirty="0"/>
              <a:t>run.bat</a:t>
            </a:r>
            <a:r>
              <a:rPr lang="zh-CN" altLang="en-US" sz="2000" dirty="0"/>
              <a:t>”运行模板制作工具。</a:t>
            </a:r>
            <a:endParaRPr lang="en-US" altLang="zh-CN" sz="2000" dirty="0"/>
          </a:p>
          <a:p>
            <a:r>
              <a:rPr lang="zh-CN" altLang="en-US" sz="2000" dirty="0"/>
              <a:t>单击“制作模板”，按照界面提示</a:t>
            </a:r>
            <a:r>
              <a:rPr lang="zh-CN" altLang="en-US" sz="2000" dirty="0" smtClean="0"/>
              <a:t>完成模板制作。</a:t>
            </a:r>
            <a:endParaRPr lang="en-US" altLang="zh-CN" sz="2000" dirty="0" smtClean="0"/>
          </a:p>
          <a:p>
            <a:r>
              <a:rPr lang="zh-CN" altLang="en-US" sz="2000" dirty="0" smtClean="0"/>
              <a:t>卸载光驱，关闭虚拟机。</a:t>
            </a:r>
            <a:endParaRPr lang="en-US" altLang="zh-CN" sz="2000" dirty="0" smtClean="0"/>
          </a:p>
          <a:p>
            <a:endParaRPr lang="en-US" altLang="zh-CN" sz="2000" dirty="0" smtClean="0"/>
          </a:p>
          <a:p>
            <a:endParaRPr lang="zh-CN" altLang="en-US" sz="2000" dirty="0"/>
          </a:p>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5" name="图片 4"/>
          <p:cNvPicPr/>
          <p:nvPr/>
        </p:nvPicPr>
        <p:blipFill rotWithShape="1">
          <a:blip r:embed="rId3"/>
          <a:srcRect r="719" b="7273"/>
          <a:stretch/>
        </p:blipFill>
        <p:spPr bwMode="auto">
          <a:xfrm>
            <a:off x="5900496" y="1554533"/>
            <a:ext cx="5578937" cy="3926695"/>
          </a:xfrm>
          <a:prstGeom prst="rect">
            <a:avLst/>
          </a:prstGeom>
          <a:ln w="9525" cap="flat" cmpd="sng" algn="ctr">
            <a:no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676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完整复制 </a:t>
            </a:r>
            <a:r>
              <a:rPr lang="en-US" altLang="zh-CN" dirty="0" smtClean="0"/>
              <a:t>(1)</a:t>
            </a:r>
            <a:endParaRPr lang="zh-CN" altLang="en-US" dirty="0"/>
          </a:p>
        </p:txBody>
      </p:sp>
      <p:pic>
        <p:nvPicPr>
          <p:cNvPr id="5" name="图片 4"/>
          <p:cNvPicPr/>
          <p:nvPr/>
        </p:nvPicPr>
        <p:blipFill rotWithShape="1">
          <a:blip r:embed="rId3"/>
          <a:srcRect b="7206"/>
          <a:stretch/>
        </p:blipFill>
        <p:spPr bwMode="auto">
          <a:xfrm>
            <a:off x="1008062" y="1943418"/>
            <a:ext cx="4943921" cy="3213774"/>
          </a:xfrm>
          <a:prstGeom prst="rect">
            <a:avLst/>
          </a:prstGeom>
          <a:noFill/>
          <a:ln>
            <a:solidFill>
              <a:schemeClr val="bg1">
                <a:lumMod val="85000"/>
              </a:schemeClr>
            </a:solidFill>
          </a:ln>
          <a:extLst>
            <a:ext uri="{53640926-AAD7-44D8-BBD7-CCE9431645EC}">
              <a14:shadowObscured xmlns:a14="http://schemas.microsoft.com/office/drawing/2010/main"/>
            </a:ext>
          </a:extLst>
        </p:spPr>
      </p:pic>
      <p:pic>
        <p:nvPicPr>
          <p:cNvPr id="8" name="图片 7"/>
          <p:cNvPicPr/>
          <p:nvPr/>
        </p:nvPicPr>
        <p:blipFill rotWithShape="1">
          <a:blip r:embed="rId4"/>
          <a:srcRect b="7065"/>
          <a:stretch/>
        </p:blipFill>
        <p:spPr bwMode="auto">
          <a:xfrm>
            <a:off x="6672064" y="1943418"/>
            <a:ext cx="4789681" cy="3213774"/>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83025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完整复制 </a:t>
            </a:r>
            <a:r>
              <a:rPr lang="en-US" altLang="zh-CN" dirty="0" smtClean="0"/>
              <a:t>(2)</a:t>
            </a:r>
            <a:endParaRPr lang="zh-CN" altLang="en-US" dirty="0"/>
          </a:p>
        </p:txBody>
      </p:sp>
      <p:pic>
        <p:nvPicPr>
          <p:cNvPr id="6" name="图片 5"/>
          <p:cNvPicPr/>
          <p:nvPr/>
        </p:nvPicPr>
        <p:blipFill rotWithShape="1">
          <a:blip r:embed="rId3"/>
          <a:srcRect b="6602"/>
          <a:stretch/>
        </p:blipFill>
        <p:spPr bwMode="auto">
          <a:xfrm>
            <a:off x="1008062" y="1943418"/>
            <a:ext cx="4943921"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7" name="图片 6"/>
          <p:cNvPicPr/>
          <p:nvPr/>
        </p:nvPicPr>
        <p:blipFill rotWithShape="1">
          <a:blip r:embed="rId4"/>
          <a:srcRect b="6722"/>
          <a:stretch/>
        </p:blipFill>
        <p:spPr bwMode="auto">
          <a:xfrm>
            <a:off x="6636061" y="1943418"/>
            <a:ext cx="4819172"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3235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学完本课程后，您将能够：</a:t>
            </a:r>
          </a:p>
          <a:p>
            <a:pPr lvl="1"/>
            <a:r>
              <a:rPr lang="zh-CN" altLang="en-US" dirty="0" smtClean="0"/>
              <a:t>了解完整复制与链接</a:t>
            </a:r>
            <a:r>
              <a:rPr lang="zh-CN" altLang="en-US" dirty="0"/>
              <a:t>克隆技术</a:t>
            </a:r>
            <a:r>
              <a:rPr lang="zh-CN" altLang="en-US" dirty="0" smtClean="0"/>
              <a:t>原理</a:t>
            </a:r>
            <a:endParaRPr lang="en-US" altLang="zh-CN" dirty="0" smtClean="0"/>
          </a:p>
          <a:p>
            <a:pPr lvl="1"/>
            <a:r>
              <a:rPr lang="zh-CN" altLang="en-US" dirty="0" smtClean="0"/>
              <a:t>区分完整复制、链接克隆、全内存、快速封装</a:t>
            </a:r>
            <a:endParaRPr lang="en-US" altLang="zh-CN" dirty="0" smtClean="0"/>
          </a:p>
          <a:p>
            <a:pPr lvl="1"/>
            <a:r>
              <a:rPr lang="zh-CN" altLang="en-US" dirty="0" smtClean="0"/>
              <a:t>掌握</a:t>
            </a:r>
            <a:r>
              <a:rPr lang="zh-CN" altLang="en-US" dirty="0"/>
              <a:t>虚拟机模板创建流程</a:t>
            </a:r>
            <a:endParaRPr lang="en-US" altLang="zh-CN" dirty="0"/>
          </a:p>
          <a:p>
            <a:pPr lvl="1"/>
            <a:r>
              <a:rPr lang="zh-CN" altLang="en-US" dirty="0"/>
              <a:t>掌握虚拟桌面发放流程</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完整复制 </a:t>
            </a:r>
            <a:r>
              <a:rPr lang="en-US" altLang="zh-CN" dirty="0" smtClean="0"/>
              <a:t>(3)</a:t>
            </a:r>
            <a:endParaRPr lang="zh-CN" altLang="en-US" dirty="0"/>
          </a:p>
        </p:txBody>
      </p:sp>
      <p:pic>
        <p:nvPicPr>
          <p:cNvPr id="5" name="图片 4"/>
          <p:cNvPicPr/>
          <p:nvPr/>
        </p:nvPicPr>
        <p:blipFill rotWithShape="1">
          <a:blip r:embed="rId3"/>
          <a:srcRect b="6831"/>
          <a:stretch/>
        </p:blipFill>
        <p:spPr bwMode="auto">
          <a:xfrm>
            <a:off x="1020084" y="1943418"/>
            <a:ext cx="4931900"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8" name="图片 7"/>
          <p:cNvPicPr/>
          <p:nvPr/>
        </p:nvPicPr>
        <p:blipFill rotWithShape="1">
          <a:blip r:embed="rId4"/>
          <a:srcRect b="5671"/>
          <a:stretch/>
        </p:blipFill>
        <p:spPr bwMode="auto">
          <a:xfrm>
            <a:off x="6600057" y="1943418"/>
            <a:ext cx="4884768"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49010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完整复制 </a:t>
            </a:r>
            <a:r>
              <a:rPr lang="en-US" altLang="zh-CN" dirty="0" smtClean="0"/>
              <a:t>(4)</a:t>
            </a:r>
            <a:endParaRPr lang="zh-CN" altLang="en-US" dirty="0"/>
          </a:p>
        </p:txBody>
      </p:sp>
      <p:pic>
        <p:nvPicPr>
          <p:cNvPr id="6" name="图片 5"/>
          <p:cNvPicPr/>
          <p:nvPr/>
        </p:nvPicPr>
        <p:blipFill rotWithShape="1">
          <a:blip r:embed="rId3"/>
          <a:srcRect b="6367"/>
          <a:stretch/>
        </p:blipFill>
        <p:spPr bwMode="auto">
          <a:xfrm>
            <a:off x="1008063" y="1943418"/>
            <a:ext cx="4943921"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7" name="图片 6"/>
          <p:cNvPicPr/>
          <p:nvPr/>
        </p:nvPicPr>
        <p:blipFill rotWithShape="1">
          <a:blip r:embed="rId4"/>
          <a:srcRect b="6329"/>
          <a:stretch/>
        </p:blipFill>
        <p:spPr bwMode="auto">
          <a:xfrm>
            <a:off x="6636060" y="1943418"/>
            <a:ext cx="4836803"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75407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完整复制 </a:t>
            </a:r>
            <a:r>
              <a:rPr lang="en-US" altLang="zh-CN" dirty="0" smtClean="0"/>
              <a:t>(5)</a:t>
            </a:r>
            <a:endParaRPr lang="zh-CN" altLang="en-US" dirty="0"/>
          </a:p>
        </p:txBody>
      </p:sp>
      <p:pic>
        <p:nvPicPr>
          <p:cNvPr id="5" name="图片 4"/>
          <p:cNvPicPr/>
          <p:nvPr/>
        </p:nvPicPr>
        <p:blipFill rotWithShape="1">
          <a:blip r:embed="rId3"/>
          <a:srcRect b="6351"/>
          <a:stretch/>
        </p:blipFill>
        <p:spPr bwMode="auto">
          <a:xfrm>
            <a:off x="1008062" y="1943418"/>
            <a:ext cx="4943921"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8" name="图片 7"/>
          <p:cNvPicPr/>
          <p:nvPr/>
        </p:nvPicPr>
        <p:blipFill rotWithShape="1">
          <a:blip r:embed="rId4"/>
          <a:srcRect b="6307"/>
          <a:stretch/>
        </p:blipFill>
        <p:spPr bwMode="auto">
          <a:xfrm>
            <a:off x="6492044" y="1943418"/>
            <a:ext cx="4934356"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26827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完整复制 </a:t>
            </a:r>
            <a:r>
              <a:rPr lang="en-US" altLang="zh-CN" dirty="0" smtClean="0"/>
              <a:t>(6)</a:t>
            </a:r>
            <a:endParaRPr lang="zh-CN" altLang="en-US" dirty="0"/>
          </a:p>
        </p:txBody>
      </p:sp>
      <p:pic>
        <p:nvPicPr>
          <p:cNvPr id="7" name="图片 6"/>
          <p:cNvPicPr/>
          <p:nvPr/>
        </p:nvPicPr>
        <p:blipFill rotWithShape="1">
          <a:blip r:embed="rId3"/>
          <a:srcRect b="7023"/>
          <a:stretch/>
        </p:blipFill>
        <p:spPr bwMode="auto">
          <a:xfrm>
            <a:off x="1008062" y="1943418"/>
            <a:ext cx="4943921"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9" name="图片 8"/>
          <p:cNvPicPr/>
          <p:nvPr/>
        </p:nvPicPr>
        <p:blipFill>
          <a:blip r:embed="rId4"/>
          <a:stretch>
            <a:fillRect/>
          </a:stretch>
        </p:blipFill>
        <p:spPr>
          <a:xfrm>
            <a:off x="6348028" y="1943418"/>
            <a:ext cx="5124835" cy="3321786"/>
          </a:xfrm>
          <a:prstGeom prst="rect">
            <a:avLst/>
          </a:prstGeom>
          <a:ln>
            <a:solidFill>
              <a:schemeClr val="bg1">
                <a:lumMod val="85000"/>
              </a:schemeClr>
            </a:solidFill>
          </a:ln>
        </p:spPr>
      </p:pic>
      <p:sp>
        <p:nvSpPr>
          <p:cNvPr id="3" name="矩形 2"/>
          <p:cNvSpPr/>
          <p:nvPr/>
        </p:nvSpPr>
        <p:spPr bwMode="auto">
          <a:xfrm>
            <a:off x="2774631" y="5725374"/>
            <a:ext cx="6642738" cy="4320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60363" lvl="1" indent="0">
              <a:buNone/>
            </a:pPr>
            <a:r>
              <a:rPr lang="zh-CN" altLang="en-US" sz="1800" dirty="0">
                <a:latin typeface="+mn-ea"/>
                <a:ea typeface="+mn-ea"/>
              </a:rPr>
              <a:t>封装后不要乱运行</a:t>
            </a:r>
            <a:r>
              <a:rPr lang="zh-CN" altLang="en-US" sz="1800" dirty="0" smtClean="0">
                <a:latin typeface="+mn-ea"/>
                <a:ea typeface="+mn-ea"/>
              </a:rPr>
              <a:t>程序，</a:t>
            </a:r>
            <a:r>
              <a:rPr lang="zh-CN" altLang="en-US" sz="1800" dirty="0">
                <a:latin typeface="+mn-ea"/>
                <a:ea typeface="+mn-ea"/>
              </a:rPr>
              <a:t>否则很容易死机</a:t>
            </a:r>
            <a:r>
              <a:rPr lang="zh-CN" altLang="en-US" sz="1800" dirty="0" smtClean="0">
                <a:latin typeface="+mn-ea"/>
                <a:ea typeface="+mn-ea"/>
              </a:rPr>
              <a:t>，破坏</a:t>
            </a:r>
            <a:r>
              <a:rPr lang="zh-CN" altLang="en-US" sz="1800" dirty="0">
                <a:latin typeface="+mn-ea"/>
                <a:ea typeface="+mn-ea"/>
              </a:rPr>
              <a:t>封装环境。</a:t>
            </a:r>
            <a:endParaRPr lang="en-US" altLang="zh-CN" sz="1800" dirty="0">
              <a:latin typeface="+mn-ea"/>
              <a:ea typeface="+mn-ea"/>
            </a:endParaRPr>
          </a:p>
        </p:txBody>
      </p:sp>
    </p:spTree>
    <p:extLst>
      <p:ext uri="{BB962C8B-B14F-4D97-AF65-F5344CB8AC3E}">
        <p14:creationId xmlns:p14="http://schemas.microsoft.com/office/powerpoint/2010/main" val="21219844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封装系统</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sz="2000" dirty="0" smtClean="0"/>
              <a:t>概念</a:t>
            </a:r>
            <a:endParaRPr lang="en-US" altLang="zh-CN" sz="2000" dirty="0" smtClean="0"/>
          </a:p>
          <a:p>
            <a:pPr lvl="1"/>
            <a:r>
              <a:rPr lang="zh-CN" altLang="en-US" sz="1800" dirty="0" smtClean="0"/>
              <a:t>封装系统，就是把</a:t>
            </a:r>
            <a:r>
              <a:rPr lang="zh-CN" altLang="en-US" sz="1800" dirty="0"/>
              <a:t>系统制作成镜像的方法刻录到光盘，用在系统安装</a:t>
            </a:r>
            <a:r>
              <a:rPr lang="zh-CN" altLang="en-US" sz="1800" dirty="0" smtClean="0"/>
              <a:t>上面，</a:t>
            </a:r>
            <a:r>
              <a:rPr lang="zh-CN" altLang="en-US" sz="1800" dirty="0"/>
              <a:t>不同于系统的正常</a:t>
            </a:r>
            <a:r>
              <a:rPr lang="zh-CN" altLang="en-US" sz="1800" dirty="0" smtClean="0"/>
              <a:t>安装</a:t>
            </a:r>
            <a:r>
              <a:rPr lang="zh-CN" altLang="en-US" sz="1800" dirty="0"/>
              <a:t>，</a:t>
            </a:r>
            <a:r>
              <a:rPr lang="zh-CN" altLang="en-US" sz="1800" dirty="0" smtClean="0"/>
              <a:t>最</a:t>
            </a:r>
            <a:r>
              <a:rPr lang="zh-CN" altLang="en-US" sz="1800" dirty="0"/>
              <a:t>本质的区别在于系统封装是将一个完整的系统以拷贝的形式打包，然后用粘贴的形式安装在另外一个系统盘上，而正常安装则是通过 </a:t>
            </a:r>
            <a:r>
              <a:rPr lang="en-US" altLang="zh-CN" sz="1800" dirty="0"/>
              <a:t>Setup</a:t>
            </a:r>
            <a:r>
              <a:rPr lang="zh-CN" altLang="en-US" sz="1800" dirty="0"/>
              <a:t>程序进行安装</a:t>
            </a:r>
            <a:r>
              <a:rPr lang="zh-CN" altLang="en-US" sz="1800" dirty="0" smtClean="0"/>
              <a:t>。</a:t>
            </a:r>
            <a:endParaRPr lang="en-US" altLang="zh-CN" sz="1800" dirty="0"/>
          </a:p>
          <a:p>
            <a:pPr marL="301625" lvl="1" indent="-301625" algn="just">
              <a:buClr>
                <a:schemeClr val="bg1">
                  <a:lumMod val="50000"/>
                </a:schemeClr>
              </a:buClr>
              <a:buSzPct val="60000"/>
              <a:buFont typeface="Wingdings" pitchFamily="2" charset="2"/>
              <a:buChar char="l"/>
            </a:pPr>
            <a:r>
              <a:rPr lang="zh-CN" altLang="en-US" dirty="0" smtClean="0">
                <a:latin typeface="+mn-ea"/>
                <a:cs typeface="Arial" panose="020B0604020202020204" pitchFamily="34" charset="0"/>
              </a:rPr>
              <a:t>优点</a:t>
            </a:r>
            <a:endParaRPr lang="en-US" altLang="zh-CN" dirty="0" smtClean="0">
              <a:latin typeface="+mn-ea"/>
              <a:cs typeface="Arial" panose="020B0604020202020204" pitchFamily="34" charset="0"/>
            </a:endParaRPr>
          </a:p>
          <a:p>
            <a:pPr lvl="1"/>
            <a:r>
              <a:rPr lang="zh-CN" altLang="en-US" sz="1800" dirty="0"/>
              <a:t>把系统安装的时间缩短</a:t>
            </a:r>
            <a:r>
              <a:rPr lang="en-US" altLang="zh-CN" sz="1800" dirty="0"/>
              <a:t>N</a:t>
            </a:r>
            <a:r>
              <a:rPr lang="zh-CN" altLang="en-US" sz="1800" dirty="0"/>
              <a:t>倍</a:t>
            </a:r>
            <a:r>
              <a:rPr lang="zh-CN" altLang="en-US" sz="1800" dirty="0" smtClean="0"/>
              <a:t>，安装</a:t>
            </a:r>
            <a:r>
              <a:rPr lang="zh-CN" altLang="en-US" sz="1800" dirty="0"/>
              <a:t>系统只需要</a:t>
            </a:r>
            <a:r>
              <a:rPr lang="en-US" altLang="zh-CN" sz="1800" dirty="0"/>
              <a:t>5-10</a:t>
            </a:r>
            <a:r>
              <a:rPr lang="zh-CN" altLang="en-US" sz="1800" dirty="0" smtClean="0"/>
              <a:t>分钟。</a:t>
            </a:r>
            <a:endParaRPr lang="en-US" altLang="zh-CN" sz="1800" dirty="0" smtClean="0"/>
          </a:p>
          <a:p>
            <a:pPr lvl="1"/>
            <a:r>
              <a:rPr lang="zh-CN" altLang="en-US" sz="1800" dirty="0" smtClean="0"/>
              <a:t>在系统里加入自己喜欢的软件。</a:t>
            </a:r>
            <a:endParaRPr lang="en-US" altLang="zh-CN" sz="18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1221848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封装系统工具 </a:t>
            </a:r>
            <a:r>
              <a:rPr lang="en-US" altLang="zh-CN" dirty="0" smtClean="0"/>
              <a:t>- </a:t>
            </a:r>
            <a:r>
              <a:rPr lang="en-US" altLang="zh-CN" sz="3600" dirty="0" err="1"/>
              <a:t>Sysprep</a:t>
            </a:r>
            <a:r>
              <a:rPr lang="en-US" altLang="zh-CN" sz="3600" dirty="0"/>
              <a:t> </a:t>
            </a:r>
            <a:br>
              <a:rPr lang="en-US" altLang="zh-CN" sz="3600" dirty="0"/>
            </a:b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pPr marL="301625" lvl="1" indent="-301625" algn="just">
              <a:buClr>
                <a:schemeClr val="bg1">
                  <a:lumMod val="50000"/>
                </a:schemeClr>
              </a:buClr>
              <a:buSzPct val="60000"/>
              <a:buFont typeface="Wingdings" pitchFamily="2" charset="2"/>
              <a:buChar char="l"/>
            </a:pPr>
            <a:r>
              <a:rPr lang="zh-CN" altLang="en-US" dirty="0" smtClean="0">
                <a:latin typeface="+mn-ea"/>
                <a:cs typeface="Arial" panose="020B0604020202020204" pitchFamily="34" charset="0"/>
              </a:rPr>
              <a:t>特点</a:t>
            </a:r>
            <a:endParaRPr lang="en-US" altLang="zh-CN" dirty="0" smtClean="0">
              <a:latin typeface="+mn-ea"/>
              <a:cs typeface="Arial" panose="020B0604020202020204" pitchFamily="34" charset="0"/>
            </a:endParaRPr>
          </a:p>
          <a:p>
            <a:pPr lvl="1"/>
            <a:r>
              <a:rPr lang="zh-CN" altLang="en-US" sz="1800" dirty="0"/>
              <a:t>从 </a:t>
            </a:r>
            <a:r>
              <a:rPr lang="en-US" altLang="zh-CN" sz="1800" dirty="0"/>
              <a:t>Windows </a:t>
            </a:r>
            <a:r>
              <a:rPr lang="zh-CN" altLang="en-US" sz="1800" dirty="0"/>
              <a:t>中删除系统特定的数据</a:t>
            </a:r>
            <a:r>
              <a:rPr lang="zh-CN" altLang="en-US" sz="1800" dirty="0" smtClean="0"/>
              <a:t>。</a:t>
            </a:r>
            <a:endParaRPr lang="en-US" altLang="zh-CN" sz="1800" dirty="0" smtClean="0"/>
          </a:p>
          <a:p>
            <a:pPr lvl="1"/>
            <a:r>
              <a:rPr lang="zh-CN" altLang="en-US" sz="1800" dirty="0" smtClean="0"/>
              <a:t>将 </a:t>
            </a:r>
            <a:r>
              <a:rPr lang="en-US" altLang="zh-CN" sz="1800" dirty="0"/>
              <a:t>Windows </a:t>
            </a:r>
            <a:r>
              <a:rPr lang="zh-CN" altLang="en-US" sz="1800" dirty="0"/>
              <a:t>配置为启动进入审核模式</a:t>
            </a:r>
            <a:r>
              <a:rPr lang="zh-CN" altLang="en-US" sz="1800" dirty="0" smtClean="0"/>
              <a:t>。</a:t>
            </a:r>
            <a:endParaRPr lang="en-US" altLang="zh-CN" sz="1800" dirty="0" smtClean="0"/>
          </a:p>
          <a:p>
            <a:pPr lvl="1"/>
            <a:r>
              <a:rPr lang="zh-CN" altLang="en-US" sz="1800" dirty="0"/>
              <a:t>将 </a:t>
            </a:r>
            <a:r>
              <a:rPr lang="en-US" altLang="zh-CN" sz="1800" dirty="0"/>
              <a:t>Windows </a:t>
            </a:r>
            <a:r>
              <a:rPr lang="zh-CN" altLang="en-US" sz="1800" dirty="0"/>
              <a:t>配置为启动进入“欢迎使用 </a:t>
            </a:r>
            <a:r>
              <a:rPr lang="en-US" altLang="zh-CN" sz="1800" dirty="0"/>
              <a:t>Windows”</a:t>
            </a:r>
            <a:r>
              <a:rPr lang="zh-CN" altLang="en-US" sz="1800" dirty="0" smtClean="0"/>
              <a:t>。</a:t>
            </a:r>
            <a:endParaRPr lang="en-US" altLang="zh-CN" sz="1800" dirty="0" smtClean="0"/>
          </a:p>
          <a:p>
            <a:pPr lvl="1"/>
            <a:r>
              <a:rPr lang="zh-CN" altLang="en-US" sz="1800" dirty="0"/>
              <a:t>重置 </a:t>
            </a:r>
            <a:r>
              <a:rPr lang="en-US" altLang="zh-CN" sz="1800" dirty="0"/>
              <a:t>Windows </a:t>
            </a:r>
            <a:r>
              <a:rPr lang="zh-CN" altLang="en-US" sz="1800" dirty="0"/>
              <a:t>产品</a:t>
            </a:r>
            <a:r>
              <a:rPr lang="zh-CN" altLang="en-US" sz="1800" dirty="0" smtClean="0"/>
              <a:t>激活。</a:t>
            </a:r>
            <a:endParaRPr lang="en-US" altLang="zh-CN" sz="1800" dirty="0" smtClean="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40430410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600" dirty="0" smtClean="0"/>
              <a:t>为什么要进行</a:t>
            </a:r>
            <a:r>
              <a:rPr lang="en-US" altLang="zh-CN" sz="3600" dirty="0" err="1" smtClean="0"/>
              <a:t>Sysprep</a:t>
            </a:r>
            <a:r>
              <a:rPr lang="en-US" altLang="zh-CN" sz="3600" dirty="0"/>
              <a:t/>
            </a:r>
            <a:br>
              <a:rPr lang="en-US" altLang="zh-CN" sz="3600" dirty="0"/>
            </a:b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pPr marL="301625" lvl="1" indent="-301625" algn="just">
              <a:buClr>
                <a:schemeClr val="bg1">
                  <a:lumMod val="50000"/>
                </a:schemeClr>
              </a:buClr>
              <a:buSzPct val="60000"/>
              <a:buFont typeface="Wingdings" pitchFamily="2" charset="2"/>
              <a:buChar char="l"/>
            </a:pPr>
            <a:r>
              <a:rPr lang="zh-CN" altLang="en-US" sz="1800" dirty="0"/>
              <a:t>微软的</a:t>
            </a:r>
            <a:r>
              <a:rPr lang="zh-CN" altLang="en-US" sz="1800" dirty="0" smtClean="0"/>
              <a:t>操作系统使用</a:t>
            </a:r>
            <a:r>
              <a:rPr lang="zh-CN" altLang="en-US" sz="1800" dirty="0"/>
              <a:t>安全标识符（</a:t>
            </a:r>
            <a:r>
              <a:rPr lang="en-US" altLang="zh-CN" sz="1800" dirty="0"/>
              <a:t>SID</a:t>
            </a:r>
            <a:r>
              <a:rPr lang="zh-CN" altLang="en-US" sz="1800" dirty="0"/>
              <a:t>）对计算机和用户进行</a:t>
            </a:r>
            <a:r>
              <a:rPr lang="zh-CN" altLang="en-US" sz="1800" dirty="0" smtClean="0"/>
              <a:t>识别</a:t>
            </a:r>
            <a:r>
              <a:rPr lang="zh-CN" altLang="en-US" sz="1800" dirty="0"/>
              <a:t>，对于域管理员来说，分配给计算机账号的叫 </a:t>
            </a:r>
            <a:r>
              <a:rPr lang="en-US" altLang="zh-CN" sz="1800" dirty="0"/>
              <a:t>Machine SID</a:t>
            </a:r>
            <a:r>
              <a:rPr lang="zh-CN" altLang="en-US" sz="1800" dirty="0"/>
              <a:t>，分配给用户账户的是用户账户 </a:t>
            </a:r>
            <a:r>
              <a:rPr lang="en-US" altLang="zh-CN" sz="1800" dirty="0" smtClean="0"/>
              <a:t>SID</a:t>
            </a:r>
            <a:r>
              <a:rPr lang="zh-CN" altLang="en-US" sz="1800" dirty="0" smtClean="0"/>
              <a:t>。</a:t>
            </a:r>
            <a:endParaRPr lang="en-US" altLang="zh-CN" sz="1800" dirty="0" smtClean="0"/>
          </a:p>
          <a:p>
            <a:pPr marL="301625" lvl="1" indent="-301625" algn="just">
              <a:buClr>
                <a:schemeClr val="bg1">
                  <a:lumMod val="50000"/>
                </a:schemeClr>
              </a:buClr>
              <a:buSzPct val="60000"/>
              <a:buFont typeface="Wingdings" pitchFamily="2" charset="2"/>
              <a:buChar char="l"/>
            </a:pPr>
            <a:r>
              <a:rPr lang="zh-CN" altLang="en-US" sz="1800" dirty="0" smtClean="0"/>
              <a:t>当从</a:t>
            </a:r>
            <a:r>
              <a:rPr lang="zh-CN" altLang="en-US" sz="1800" dirty="0"/>
              <a:t>一台主机克隆出多个 </a:t>
            </a:r>
            <a:r>
              <a:rPr lang="en-US" altLang="zh-CN" sz="1800" dirty="0"/>
              <a:t>PC</a:t>
            </a:r>
            <a:r>
              <a:rPr lang="zh-CN" altLang="en-US" sz="1800" dirty="0"/>
              <a:t>，或者使用同一虚拟机母板克隆出多台 </a:t>
            </a:r>
            <a:r>
              <a:rPr lang="en-US" altLang="zh-CN" sz="1800" dirty="0"/>
              <a:t>VM </a:t>
            </a:r>
            <a:r>
              <a:rPr lang="zh-CN" altLang="en-US" sz="1800" dirty="0"/>
              <a:t>之后，其 </a:t>
            </a:r>
            <a:r>
              <a:rPr lang="en-US" altLang="zh-CN" sz="1800" dirty="0"/>
              <a:t>SID </a:t>
            </a:r>
            <a:r>
              <a:rPr lang="zh-CN" altLang="en-US" sz="1800" dirty="0"/>
              <a:t>势必会相同，在加入域时会造成安全主体的识别混乱和加域失败等。对于同一局域网中，存在相同 </a:t>
            </a:r>
            <a:r>
              <a:rPr lang="en-US" altLang="zh-CN" sz="1800" dirty="0"/>
              <a:t>SID </a:t>
            </a:r>
            <a:r>
              <a:rPr lang="zh-CN" altLang="en-US" sz="1800" dirty="0"/>
              <a:t>的计算机或账户也可能会导致很多奇怪的问题，特别是权限和安全方面的问题。</a:t>
            </a:r>
            <a:endParaRPr lang="en-US" altLang="zh-CN" sz="18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Tree>
    <p:extLst>
      <p:ext uri="{BB962C8B-B14F-4D97-AF65-F5344CB8AC3E}">
        <p14:creationId xmlns:p14="http://schemas.microsoft.com/office/powerpoint/2010/main" val="12380235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链接克隆 </a:t>
            </a:r>
            <a:r>
              <a:rPr lang="en-US" altLang="zh-CN" dirty="0" smtClean="0"/>
              <a:t>(1)</a:t>
            </a:r>
            <a:endParaRPr lang="zh-CN" altLang="en-US" dirty="0"/>
          </a:p>
        </p:txBody>
      </p:sp>
      <p:pic>
        <p:nvPicPr>
          <p:cNvPr id="5" name="图片 4"/>
          <p:cNvPicPr/>
          <p:nvPr/>
        </p:nvPicPr>
        <p:blipFill rotWithShape="1">
          <a:blip r:embed="rId3"/>
          <a:srcRect b="7206"/>
          <a:stretch/>
        </p:blipFill>
        <p:spPr bwMode="auto">
          <a:xfrm>
            <a:off x="1008062" y="1943418"/>
            <a:ext cx="4943921" cy="3213774"/>
          </a:xfrm>
          <a:prstGeom prst="rect">
            <a:avLst/>
          </a:prstGeom>
          <a:noFill/>
          <a:ln>
            <a:solidFill>
              <a:schemeClr val="bg1">
                <a:lumMod val="85000"/>
              </a:schemeClr>
            </a:solidFill>
          </a:ln>
          <a:extLst>
            <a:ext uri="{53640926-AAD7-44D8-BBD7-CCE9431645EC}">
              <a14:shadowObscured xmlns:a14="http://schemas.microsoft.com/office/drawing/2010/main"/>
            </a:ext>
          </a:extLst>
        </p:spPr>
      </p:pic>
      <p:pic>
        <p:nvPicPr>
          <p:cNvPr id="6" name="图片 5"/>
          <p:cNvPicPr/>
          <p:nvPr/>
        </p:nvPicPr>
        <p:blipFill rotWithShape="1">
          <a:blip r:embed="rId4"/>
          <a:srcRect b="7937"/>
          <a:stretch/>
        </p:blipFill>
        <p:spPr bwMode="auto">
          <a:xfrm>
            <a:off x="6708068" y="1937798"/>
            <a:ext cx="4758441" cy="3219394"/>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75412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链接克隆 </a:t>
            </a:r>
            <a:r>
              <a:rPr lang="en-US" altLang="zh-CN" dirty="0" smtClean="0"/>
              <a:t>(2)</a:t>
            </a:r>
            <a:endParaRPr lang="zh-CN" altLang="en-US" dirty="0"/>
          </a:p>
        </p:txBody>
      </p:sp>
      <p:pic>
        <p:nvPicPr>
          <p:cNvPr id="7" name="图片 6"/>
          <p:cNvPicPr/>
          <p:nvPr/>
        </p:nvPicPr>
        <p:blipFill rotWithShape="1">
          <a:blip r:embed="rId3"/>
          <a:srcRect b="6330"/>
          <a:stretch/>
        </p:blipFill>
        <p:spPr bwMode="auto">
          <a:xfrm>
            <a:off x="1008062" y="1944604"/>
            <a:ext cx="4979925" cy="3212588"/>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8" name="图片 7"/>
          <p:cNvPicPr/>
          <p:nvPr/>
        </p:nvPicPr>
        <p:blipFill rotWithShape="1">
          <a:blip r:embed="rId4"/>
          <a:srcRect b="7246"/>
          <a:stretch/>
        </p:blipFill>
        <p:spPr bwMode="auto">
          <a:xfrm>
            <a:off x="6600057" y="1944604"/>
            <a:ext cx="4826198" cy="3212588"/>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34065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链接克隆 </a:t>
            </a:r>
            <a:r>
              <a:rPr lang="en-US" altLang="zh-CN" dirty="0" smtClean="0"/>
              <a:t>(3)</a:t>
            </a:r>
            <a:endParaRPr lang="zh-CN" altLang="en-US" dirty="0"/>
          </a:p>
        </p:txBody>
      </p:sp>
      <p:pic>
        <p:nvPicPr>
          <p:cNvPr id="5" name="图片 4"/>
          <p:cNvPicPr/>
          <p:nvPr/>
        </p:nvPicPr>
        <p:blipFill rotWithShape="1">
          <a:blip r:embed="rId3"/>
          <a:srcRect b="7443"/>
          <a:stretch/>
        </p:blipFill>
        <p:spPr bwMode="auto">
          <a:xfrm>
            <a:off x="1023283" y="1944604"/>
            <a:ext cx="4928701" cy="346461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6" name="图片 5"/>
          <p:cNvPicPr/>
          <p:nvPr/>
        </p:nvPicPr>
        <p:blipFill>
          <a:blip r:embed="rId4"/>
          <a:stretch>
            <a:fillRect/>
          </a:stretch>
        </p:blipFill>
        <p:spPr>
          <a:xfrm>
            <a:off x="6312024" y="1944604"/>
            <a:ext cx="5160839" cy="3464616"/>
          </a:xfrm>
          <a:prstGeom prst="rect">
            <a:avLst/>
          </a:prstGeom>
          <a:ln>
            <a:solidFill>
              <a:schemeClr val="bg1">
                <a:lumMod val="85000"/>
              </a:schemeClr>
            </a:solidFill>
          </a:ln>
        </p:spPr>
      </p:pic>
    </p:spTree>
    <p:extLst>
      <p:ext uri="{BB962C8B-B14F-4D97-AF65-F5344CB8AC3E}">
        <p14:creationId xmlns:p14="http://schemas.microsoft.com/office/powerpoint/2010/main" val="1870209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t>克隆技术</a:t>
            </a:r>
            <a:endParaRPr lang="en-US" altLang="zh-CN" b="1" dirty="0" smtClean="0"/>
          </a:p>
          <a:p>
            <a:r>
              <a:rPr lang="zh-CN" altLang="en-US" dirty="0" smtClean="0">
                <a:solidFill>
                  <a:schemeClr val="accent4">
                    <a:lumMod val="50000"/>
                    <a:lumOff val="50000"/>
                  </a:schemeClr>
                </a:solidFill>
              </a:rPr>
              <a:t>模板制作</a:t>
            </a:r>
            <a:endParaRPr lang="en-US" altLang="zh-CN" dirty="0" smtClean="0">
              <a:solidFill>
                <a:schemeClr val="accent4">
                  <a:lumMod val="50000"/>
                  <a:lumOff val="50000"/>
                </a:schemeClr>
              </a:solidFill>
            </a:endParaRPr>
          </a:p>
          <a:p>
            <a:r>
              <a:rPr lang="zh-CN" altLang="en-US" dirty="0" smtClean="0">
                <a:solidFill>
                  <a:schemeClr val="accent4">
                    <a:lumMod val="50000"/>
                    <a:lumOff val="50000"/>
                  </a:schemeClr>
                </a:solidFill>
              </a:rPr>
              <a:t>虚拟桌面发放</a:t>
            </a:r>
            <a:endParaRPr lang="en-US" altLang="zh-CN" dirty="0" smtClean="0">
              <a:solidFill>
                <a:schemeClr val="accent4">
                  <a:lumMod val="50000"/>
                  <a:lumOff val="50000"/>
                </a:schemeClr>
              </a:solidFill>
            </a:endParaRPr>
          </a:p>
        </p:txBody>
      </p:sp>
    </p:spTree>
    <p:extLst>
      <p:ext uri="{BB962C8B-B14F-4D97-AF65-F5344CB8AC3E}">
        <p14:creationId xmlns:p14="http://schemas.microsoft.com/office/powerpoint/2010/main" val="14996591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链接克隆 </a:t>
            </a:r>
            <a:r>
              <a:rPr lang="en-US" altLang="zh-CN" dirty="0" smtClean="0"/>
              <a:t>(4)</a:t>
            </a:r>
            <a:endParaRPr lang="zh-CN" altLang="en-US" dirty="0"/>
          </a:p>
        </p:txBody>
      </p:sp>
      <p:pic>
        <p:nvPicPr>
          <p:cNvPr id="7" name="图片 6"/>
          <p:cNvPicPr/>
          <p:nvPr/>
        </p:nvPicPr>
        <p:blipFill rotWithShape="1">
          <a:blip r:embed="rId3"/>
          <a:srcRect b="6367"/>
          <a:stretch/>
        </p:blipFill>
        <p:spPr bwMode="auto">
          <a:xfrm>
            <a:off x="1008063" y="1944604"/>
            <a:ext cx="4907917" cy="3320600"/>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8" name="图片 7"/>
          <p:cNvPicPr/>
          <p:nvPr/>
        </p:nvPicPr>
        <p:blipFill rotWithShape="1">
          <a:blip r:embed="rId4"/>
          <a:srcRect b="6963"/>
          <a:stretch/>
        </p:blipFill>
        <p:spPr bwMode="auto">
          <a:xfrm>
            <a:off x="6564052" y="1950344"/>
            <a:ext cx="4868161" cy="3314860"/>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5404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链接克隆 </a:t>
            </a:r>
            <a:r>
              <a:rPr lang="en-US" altLang="zh-CN" dirty="0" smtClean="0"/>
              <a:t>(5)</a:t>
            </a:r>
            <a:endParaRPr lang="zh-CN" altLang="en-US" dirty="0"/>
          </a:p>
        </p:txBody>
      </p:sp>
      <p:pic>
        <p:nvPicPr>
          <p:cNvPr id="5" name="图片 4"/>
          <p:cNvPicPr/>
          <p:nvPr/>
        </p:nvPicPr>
        <p:blipFill rotWithShape="1">
          <a:blip r:embed="rId3"/>
          <a:srcRect b="6543"/>
          <a:stretch/>
        </p:blipFill>
        <p:spPr bwMode="auto">
          <a:xfrm>
            <a:off x="1008063" y="1943418"/>
            <a:ext cx="4907917"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6" name="图片 5"/>
          <p:cNvPicPr/>
          <p:nvPr/>
        </p:nvPicPr>
        <p:blipFill rotWithShape="1">
          <a:blip r:embed="rId4"/>
          <a:srcRect b="6307"/>
          <a:stretch/>
        </p:blipFill>
        <p:spPr bwMode="auto">
          <a:xfrm>
            <a:off x="6492044" y="1943418"/>
            <a:ext cx="4934356" cy="3321786"/>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16124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使用工具制作</a:t>
            </a:r>
            <a:r>
              <a:rPr lang="zh-CN" altLang="en-US" dirty="0" smtClean="0"/>
              <a:t>模板 </a:t>
            </a:r>
            <a:r>
              <a:rPr lang="en-US" altLang="zh-CN" dirty="0"/>
              <a:t>-</a:t>
            </a:r>
            <a:r>
              <a:rPr lang="en-US" altLang="zh-CN" dirty="0" smtClean="0"/>
              <a:t> </a:t>
            </a:r>
            <a:r>
              <a:rPr lang="zh-CN" altLang="en-US" dirty="0" smtClean="0"/>
              <a:t>链接克隆 </a:t>
            </a:r>
            <a:r>
              <a:rPr lang="en-US" altLang="zh-CN" dirty="0" smtClean="0"/>
              <a:t>(6)</a:t>
            </a:r>
            <a:endParaRPr lang="zh-CN" altLang="en-US" dirty="0"/>
          </a:p>
        </p:txBody>
      </p:sp>
      <p:pic>
        <p:nvPicPr>
          <p:cNvPr id="7" name="图片 6"/>
          <p:cNvPicPr/>
          <p:nvPr/>
        </p:nvPicPr>
        <p:blipFill rotWithShape="1">
          <a:blip r:embed="rId3"/>
          <a:srcRect t="-1" b="7820"/>
          <a:stretch/>
        </p:blipFill>
        <p:spPr bwMode="auto">
          <a:xfrm>
            <a:off x="6420036" y="1878648"/>
            <a:ext cx="5006364" cy="3422560"/>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8" name="图片 7"/>
          <p:cNvPicPr/>
          <p:nvPr/>
        </p:nvPicPr>
        <p:blipFill rotWithShape="1">
          <a:blip r:embed="rId4"/>
          <a:srcRect t="1" b="7576"/>
          <a:stretch/>
        </p:blipFill>
        <p:spPr bwMode="auto">
          <a:xfrm>
            <a:off x="1017573" y="1878648"/>
            <a:ext cx="4862403" cy="3422560"/>
          </a:xfrm>
          <a:prstGeom prst="rect">
            <a:avLst/>
          </a:prstGeom>
          <a:ln w="9525"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72291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将虚拟机转化为模板</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sz="2000" dirty="0"/>
              <a:t>在</a:t>
            </a:r>
            <a:r>
              <a:rPr lang="en-US" altLang="zh-CN" sz="2000" dirty="0" err="1"/>
              <a:t>FusionCompute</a:t>
            </a:r>
            <a:r>
              <a:rPr lang="zh-CN" altLang="en-US" sz="2000" dirty="0"/>
              <a:t>中，选择</a:t>
            </a:r>
            <a:r>
              <a:rPr lang="zh-CN" altLang="en-US" sz="2000" dirty="0" smtClean="0"/>
              <a:t>“资源池”，在</a:t>
            </a:r>
            <a:r>
              <a:rPr lang="zh-CN" altLang="en-US" sz="2000" dirty="0"/>
              <a:t>待转为模板的虚拟机所在行</a:t>
            </a:r>
            <a:r>
              <a:rPr lang="zh-CN" altLang="en-US" sz="2000" dirty="0" smtClean="0"/>
              <a:t>，右击选择“</a:t>
            </a:r>
            <a:r>
              <a:rPr lang="zh-CN" altLang="en-US" sz="2000" dirty="0"/>
              <a:t>模板</a:t>
            </a:r>
            <a:r>
              <a:rPr lang="en-US" altLang="en-US" sz="2000" dirty="0" smtClean="0"/>
              <a:t> </a:t>
            </a:r>
            <a:r>
              <a:rPr lang="en-US" altLang="zh-CN" sz="2000" dirty="0"/>
              <a:t>&gt; </a:t>
            </a:r>
            <a:r>
              <a:rPr lang="zh-CN" altLang="en-US" sz="2000" dirty="0"/>
              <a:t>转为模板”。</a:t>
            </a:r>
            <a:endParaRPr lang="en-US" altLang="en-US" sz="2000" dirty="0"/>
          </a:p>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p:nvPr/>
        </p:nvPicPr>
        <p:blipFill rotWithShape="1">
          <a:blip r:embed="rId3"/>
          <a:srcRect l="7004" t="8447"/>
          <a:stretch/>
        </p:blipFill>
        <p:spPr>
          <a:xfrm>
            <a:off x="2819636" y="2204864"/>
            <a:ext cx="5292588" cy="4176886"/>
          </a:xfrm>
          <a:prstGeom prst="rect">
            <a:avLst/>
          </a:prstGeom>
          <a:ln w="12700">
            <a:solidFill>
              <a:schemeClr val="bg1">
                <a:lumMod val="85000"/>
              </a:schemeClr>
            </a:solidFill>
          </a:ln>
        </p:spPr>
      </p:pic>
    </p:spTree>
    <p:extLst>
      <p:ext uri="{BB962C8B-B14F-4D97-AF65-F5344CB8AC3E}">
        <p14:creationId xmlns:p14="http://schemas.microsoft.com/office/powerpoint/2010/main" val="772623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配置</a:t>
            </a:r>
            <a:r>
              <a:rPr lang="zh-CN" altLang="en-US" dirty="0" smtClean="0"/>
              <a:t>模板</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sz="2000" dirty="0"/>
              <a:t>在</a:t>
            </a:r>
            <a:r>
              <a:rPr lang="en-US" altLang="zh-CN" sz="2000" dirty="0" err="1"/>
              <a:t>FusionAccess</a:t>
            </a:r>
            <a:r>
              <a:rPr lang="zh-CN" altLang="en-US" sz="2000" dirty="0"/>
              <a:t>界面，选择“桌面管理”，在左侧导航树中，选择“业务配置 </a:t>
            </a:r>
            <a:r>
              <a:rPr lang="en-US" altLang="zh-CN" sz="2000" dirty="0"/>
              <a:t>&gt; </a:t>
            </a:r>
            <a:r>
              <a:rPr lang="zh-CN" altLang="en-US" sz="2000" dirty="0"/>
              <a:t>虚拟机模板</a:t>
            </a:r>
            <a:r>
              <a:rPr lang="zh-CN" altLang="en-US" sz="2000" dirty="0" smtClean="0"/>
              <a:t>”</a:t>
            </a:r>
            <a:r>
              <a:rPr lang="zh-CN" altLang="en-US" sz="2000" dirty="0"/>
              <a:t>，</a:t>
            </a:r>
            <a:r>
              <a:rPr lang="zh-CN" altLang="en-US" sz="2000" dirty="0" smtClean="0"/>
              <a:t>在</a:t>
            </a:r>
            <a:r>
              <a:rPr lang="zh-CN" altLang="en-US" sz="2000" dirty="0"/>
              <a:t>右侧窗口中，在待发放虚拟机模板所在行，根据实际应用场景选择参数。</a:t>
            </a:r>
          </a:p>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8" name="图片 7"/>
          <p:cNvPicPr/>
          <p:nvPr/>
        </p:nvPicPr>
        <p:blipFill>
          <a:blip r:embed="rId3"/>
          <a:stretch>
            <a:fillRect/>
          </a:stretch>
        </p:blipFill>
        <p:spPr>
          <a:xfrm>
            <a:off x="1379476" y="2146360"/>
            <a:ext cx="6228692" cy="2502424"/>
          </a:xfrm>
          <a:prstGeom prst="rect">
            <a:avLst/>
          </a:prstGeom>
          <a:ln w="12700">
            <a:solidFill>
              <a:schemeClr val="bg1">
                <a:lumMod val="85000"/>
              </a:schemeClr>
            </a:solidFill>
          </a:ln>
        </p:spPr>
      </p:pic>
      <p:pic>
        <p:nvPicPr>
          <p:cNvPr id="9" name="图片 8"/>
          <p:cNvPicPr/>
          <p:nvPr/>
        </p:nvPicPr>
        <p:blipFill rotWithShape="1">
          <a:blip r:embed="rId4"/>
          <a:srcRect r="9041"/>
          <a:stretch/>
        </p:blipFill>
        <p:spPr bwMode="auto">
          <a:xfrm>
            <a:off x="1379476" y="4648784"/>
            <a:ext cx="9361040" cy="1732966"/>
          </a:xfrm>
          <a:prstGeom prst="rect">
            <a:avLst/>
          </a:prstGeom>
          <a:ln w="12700" cap="flat" cmpd="sng" algn="ctr">
            <a:solidFill>
              <a:schemeClr val="bg1">
                <a:lumMod val="85000"/>
              </a:scheme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54302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知识小考</a:t>
            </a:r>
            <a:endParaRPr lang="zh-CN" altLang="en-US" dirty="0"/>
          </a:p>
        </p:txBody>
      </p:sp>
      <p:sp>
        <p:nvSpPr>
          <p:cNvPr id="3" name="文本占位符 2"/>
          <p:cNvSpPr>
            <a:spLocks noGrp="1"/>
          </p:cNvSpPr>
          <p:nvPr>
            <p:ph type="body" sz="quarter" idx="10"/>
          </p:nvPr>
        </p:nvSpPr>
        <p:spPr/>
        <p:txBody>
          <a:bodyPr/>
          <a:lstStyle/>
          <a:p>
            <a:r>
              <a:rPr lang="zh-CN" altLang="en-US" dirty="0"/>
              <a:t>您之前在个人</a:t>
            </a:r>
            <a:r>
              <a:rPr lang="en-US" altLang="zh-CN" dirty="0"/>
              <a:t>PC</a:t>
            </a:r>
            <a:r>
              <a:rPr lang="zh-CN" altLang="en-US" dirty="0"/>
              <a:t>上制作过</a:t>
            </a:r>
            <a:r>
              <a:rPr lang="en-US" altLang="zh-CN" dirty="0"/>
              <a:t>Windows</a:t>
            </a:r>
            <a:r>
              <a:rPr lang="zh-CN" altLang="en-US" dirty="0"/>
              <a:t>的</a:t>
            </a:r>
            <a:r>
              <a:rPr lang="en-US" altLang="zh-CN" dirty="0"/>
              <a:t>Ghost</a:t>
            </a:r>
            <a:r>
              <a:rPr lang="zh-CN" altLang="en-US" dirty="0"/>
              <a:t>系统镜像吗？请分享一下制作流程。</a:t>
            </a:r>
            <a:endParaRPr lang="en-US" altLang="zh-CN" dirty="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grpSp>
        <p:nvGrpSpPr>
          <p:cNvPr id="17" name="组合 16"/>
          <p:cNvGrpSpPr/>
          <p:nvPr/>
        </p:nvGrpSpPr>
        <p:grpSpPr>
          <a:xfrm>
            <a:off x="1179265" y="2135292"/>
            <a:ext cx="9790209" cy="3764556"/>
            <a:chOff x="1887639" y="3532401"/>
            <a:chExt cx="20587893" cy="7916508"/>
          </a:xfrm>
        </p:grpSpPr>
        <p:sp>
          <p:nvSpPr>
            <p:cNvPr id="18" name="Freeform 1"/>
            <p:cNvSpPr>
              <a:spLocks noChangeArrowheads="1"/>
            </p:cNvSpPr>
            <p:nvPr/>
          </p:nvSpPr>
          <p:spPr bwMode="auto">
            <a:xfrm rot="5400000">
              <a:off x="15203313" y="4176691"/>
              <a:ext cx="7747041" cy="6797396"/>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59C8D5"/>
            </a:solidFill>
            <a:ln>
              <a:noFill/>
            </a:ln>
            <a:effectLst/>
          </p:spPr>
          <p:txBody>
            <a:bodyPr wrap="none" lIns="243770" tIns="121885" rIns="243770" bIns="121885" anchor="ctr"/>
            <a:lstStyle/>
            <a:p>
              <a:endParaRPr lang="en-US" sz="1600" dirty="0">
                <a:latin typeface="+mj-ea"/>
                <a:ea typeface="+mj-ea"/>
              </a:endParaRPr>
            </a:p>
          </p:txBody>
        </p:sp>
        <p:sp>
          <p:nvSpPr>
            <p:cNvPr id="19"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84D0A2"/>
            </a:solidFill>
            <a:ln>
              <a:noFill/>
            </a:ln>
            <a:effectLst/>
          </p:spPr>
          <p:txBody>
            <a:bodyPr wrap="none" lIns="243770" tIns="121885" rIns="243770" bIns="121885" anchor="ctr"/>
            <a:lstStyle/>
            <a:p>
              <a:endParaRPr lang="en-US" sz="1600" dirty="0">
                <a:latin typeface="+mj-ea"/>
                <a:ea typeface="+mj-ea"/>
              </a:endParaRPr>
            </a:p>
          </p:txBody>
        </p:sp>
        <p:sp>
          <p:nvSpPr>
            <p:cNvPr id="23"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24"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5"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26"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7"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rgbClr val="8FA1B4"/>
            </a:solidFill>
            <a:ln>
              <a:noFill/>
            </a:ln>
            <a:effectLst/>
            <a:extLst/>
          </p:spPr>
          <p:txBody>
            <a:bodyPr wrap="none" anchor="ctr"/>
            <a:lstStyle/>
            <a:p>
              <a:endParaRPr lang="en-US" sz="1600" dirty="0">
                <a:latin typeface="+mj-ea"/>
                <a:ea typeface="+mj-ea"/>
              </a:endParaRPr>
            </a:p>
          </p:txBody>
        </p:sp>
        <p:sp>
          <p:nvSpPr>
            <p:cNvPr id="28"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29" name="Freeform 8"/>
            <p:cNvSpPr>
              <a:spLocks noChangeArrowheads="1"/>
            </p:cNvSpPr>
            <p:nvPr/>
          </p:nvSpPr>
          <p:spPr bwMode="auto">
            <a:xfrm>
              <a:off x="13843620" y="5734455"/>
              <a:ext cx="2083343" cy="2323894"/>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EEF2F5"/>
            </a:solidFill>
            <a:ln>
              <a:noFill/>
            </a:ln>
            <a:effectLst/>
            <a:extLst/>
          </p:spPr>
          <p:txBody>
            <a:bodyPr wrap="none" anchor="ctr"/>
            <a:lstStyle/>
            <a:p>
              <a:endParaRPr lang="en-US" sz="1600" dirty="0">
                <a:latin typeface="+mj-ea"/>
                <a:ea typeface="+mj-ea"/>
              </a:endParaRPr>
            </a:p>
          </p:txBody>
        </p:sp>
        <p:sp>
          <p:nvSpPr>
            <p:cNvPr id="30" name="Freeform 9"/>
            <p:cNvSpPr>
              <a:spLocks noChangeArrowheads="1"/>
            </p:cNvSpPr>
            <p:nvPr/>
          </p:nvSpPr>
          <p:spPr bwMode="auto">
            <a:xfrm>
              <a:off x="13746639" y="5648253"/>
              <a:ext cx="2068976"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31"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D4E3F0"/>
            </a:solidFill>
            <a:ln>
              <a:noFill/>
            </a:ln>
            <a:effectLst/>
            <a:extLst/>
          </p:spPr>
          <p:txBody>
            <a:bodyPr wrap="none" anchor="ctr"/>
            <a:lstStyle/>
            <a:p>
              <a:endParaRPr lang="en-US" sz="1600" dirty="0">
                <a:latin typeface="+mj-ea"/>
                <a:ea typeface="+mj-ea"/>
              </a:endParaRPr>
            </a:p>
          </p:txBody>
        </p:sp>
        <p:sp>
          <p:nvSpPr>
            <p:cNvPr id="32"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mj-ea"/>
                <a:ea typeface="+mj-ea"/>
              </a:endParaRPr>
            </a:p>
          </p:txBody>
        </p:sp>
        <p:sp>
          <p:nvSpPr>
            <p:cNvPr id="42"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3" name="Freeform 70"/>
            <p:cNvSpPr>
              <a:spLocks noChangeArrowheads="1"/>
            </p:cNvSpPr>
            <p:nvPr/>
          </p:nvSpPr>
          <p:spPr bwMode="auto">
            <a:xfrm>
              <a:off x="14507792" y="6524485"/>
              <a:ext cx="874847"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4"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5"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1600" dirty="0">
                <a:latin typeface="+mj-ea"/>
                <a:ea typeface="+mj-ea"/>
              </a:endParaRPr>
            </a:p>
          </p:txBody>
        </p:sp>
        <p:sp>
          <p:nvSpPr>
            <p:cNvPr id="46"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1600" dirty="0">
                <a:latin typeface="+mj-ea"/>
                <a:ea typeface="+mj-ea"/>
              </a:endParaRPr>
            </a:p>
          </p:txBody>
        </p:sp>
      </p:grpSp>
    </p:spTree>
    <p:extLst>
      <p:ext uri="{BB962C8B-B14F-4D97-AF65-F5344CB8AC3E}">
        <p14:creationId xmlns:p14="http://schemas.microsoft.com/office/powerpoint/2010/main" val="845981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本节讲述了模板制作的流程，包含完整复制和链接克隆虚拟机如何制作模板，完整复制在制作模板时需要封装系统，不需要填写域配置，而链接克隆则需要填写域配置无需进行系统封装。</a:t>
            </a:r>
            <a:endParaRPr lang="en-US" altLang="zh-CN" dirty="0" smtClean="0"/>
          </a:p>
        </p:txBody>
      </p:sp>
    </p:spTree>
    <p:extLst>
      <p:ext uri="{BB962C8B-B14F-4D97-AF65-F5344CB8AC3E}">
        <p14:creationId xmlns:p14="http://schemas.microsoft.com/office/powerpoint/2010/main" val="34168594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accent4">
                    <a:lumMod val="50000"/>
                    <a:lumOff val="50000"/>
                  </a:schemeClr>
                </a:solidFill>
              </a:rPr>
              <a:t>克隆技术</a:t>
            </a:r>
            <a:endParaRPr lang="en-US" altLang="zh-CN" dirty="0" smtClean="0">
              <a:solidFill>
                <a:schemeClr val="accent4">
                  <a:lumMod val="50000"/>
                  <a:lumOff val="50000"/>
                </a:schemeClr>
              </a:solidFill>
            </a:endParaRPr>
          </a:p>
          <a:p>
            <a:r>
              <a:rPr lang="zh-CN" altLang="en-US" dirty="0">
                <a:solidFill>
                  <a:schemeClr val="accent4">
                    <a:lumMod val="50000"/>
                    <a:lumOff val="50000"/>
                  </a:schemeClr>
                </a:solidFill>
              </a:rPr>
              <a:t>模板</a:t>
            </a:r>
            <a:r>
              <a:rPr lang="zh-CN" altLang="en-US" dirty="0" smtClean="0">
                <a:solidFill>
                  <a:schemeClr val="accent4">
                    <a:lumMod val="50000"/>
                    <a:lumOff val="50000"/>
                  </a:schemeClr>
                </a:solidFill>
              </a:rPr>
              <a:t>制作</a:t>
            </a:r>
            <a:endParaRPr lang="en-US" altLang="zh-CN" dirty="0" smtClean="0">
              <a:solidFill>
                <a:schemeClr val="accent4">
                  <a:lumMod val="50000"/>
                  <a:lumOff val="50000"/>
                </a:schemeClr>
              </a:solidFill>
            </a:endParaRPr>
          </a:p>
          <a:p>
            <a:r>
              <a:rPr lang="zh-CN" altLang="en-US" b="1" smtClean="0"/>
              <a:t>虚拟桌面</a:t>
            </a:r>
            <a:r>
              <a:rPr lang="zh-CN" altLang="en-US" b="1" dirty="0" smtClean="0"/>
              <a:t>发放</a:t>
            </a:r>
            <a:endParaRPr lang="en-US" altLang="zh-CN" b="1" dirty="0" smtClean="0"/>
          </a:p>
        </p:txBody>
      </p:sp>
    </p:spTree>
    <p:extLst>
      <p:ext uri="{BB962C8B-B14F-4D97-AF65-F5344CB8AC3E}">
        <p14:creationId xmlns:p14="http://schemas.microsoft.com/office/powerpoint/2010/main" val="26100490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桌面发放概述 </a:t>
            </a:r>
            <a:r>
              <a:rPr lang="en-US" altLang="zh-CN" dirty="0" smtClean="0"/>
              <a:t>(1)</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sz="2000" dirty="0"/>
              <a:t>目前</a:t>
            </a:r>
            <a:r>
              <a:rPr lang="en-US" altLang="zh-CN" sz="2000" dirty="0" err="1"/>
              <a:t>FusionAccess</a:t>
            </a:r>
            <a:r>
              <a:rPr lang="zh-CN" altLang="en-US" sz="2000" dirty="0"/>
              <a:t>支持专有分配和</a:t>
            </a:r>
            <a:r>
              <a:rPr lang="zh-CN" altLang="en-US" sz="2000" dirty="0" smtClean="0"/>
              <a:t>池分配两种</a:t>
            </a:r>
            <a:r>
              <a:rPr lang="zh-CN" altLang="en-US" sz="2000" dirty="0"/>
              <a:t>分配模式：</a:t>
            </a:r>
          </a:p>
          <a:p>
            <a:pPr lvl="1"/>
            <a:r>
              <a:rPr lang="zh-CN" altLang="en-US" sz="1800" dirty="0" smtClean="0"/>
              <a:t>“专有”指</a:t>
            </a:r>
            <a:r>
              <a:rPr lang="zh-CN" altLang="en-US" sz="1800" dirty="0"/>
              <a:t>一人一台虚拟桌面，常用于</a:t>
            </a:r>
            <a:r>
              <a:rPr lang="en-US" altLang="zh-CN" sz="1800" dirty="0"/>
              <a:t>OA</a:t>
            </a:r>
            <a:r>
              <a:rPr lang="zh-CN" altLang="en-US" sz="1800" dirty="0"/>
              <a:t>办公等场景。</a:t>
            </a:r>
          </a:p>
          <a:p>
            <a:pPr lvl="1"/>
            <a:r>
              <a:rPr lang="zh-CN" altLang="en-US" sz="1800" dirty="0" smtClean="0"/>
              <a:t>“池”指</a:t>
            </a:r>
            <a:r>
              <a:rPr lang="zh-CN" altLang="en-US" sz="1800" dirty="0"/>
              <a:t>一群人共用一组虚拟机，无个性化数据，常用于呼叫中心等场景。</a:t>
            </a:r>
          </a:p>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sp>
        <p:nvSpPr>
          <p:cNvPr id="10" name="云形 9"/>
          <p:cNvSpPr/>
          <p:nvPr/>
        </p:nvSpPr>
        <p:spPr>
          <a:xfrm>
            <a:off x="6670622" y="4350905"/>
            <a:ext cx="4141902" cy="193846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1" name="Freeform 147"/>
          <p:cNvSpPr>
            <a:spLocks/>
          </p:cNvSpPr>
          <p:nvPr/>
        </p:nvSpPr>
        <p:spPr bwMode="auto">
          <a:xfrm>
            <a:off x="1681752" y="3716234"/>
            <a:ext cx="634092" cy="723383"/>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00B0F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2" name="Freeform 147"/>
          <p:cNvSpPr>
            <a:spLocks/>
          </p:cNvSpPr>
          <p:nvPr/>
        </p:nvSpPr>
        <p:spPr bwMode="auto">
          <a:xfrm>
            <a:off x="4589045" y="3493271"/>
            <a:ext cx="634092" cy="723383"/>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FF000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nvGrpSpPr>
          <p:cNvPr id="23" name="组合 142"/>
          <p:cNvGrpSpPr/>
          <p:nvPr/>
        </p:nvGrpSpPr>
        <p:grpSpPr>
          <a:xfrm>
            <a:off x="4296691" y="5490784"/>
            <a:ext cx="888712" cy="524471"/>
            <a:chOff x="7089459" y="3598864"/>
            <a:chExt cx="134937" cy="100014"/>
          </a:xfrm>
        </p:grpSpPr>
        <p:sp>
          <p:nvSpPr>
            <p:cNvPr id="24"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5"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6"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7"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cxnSp>
        <p:nvCxnSpPr>
          <p:cNvPr id="28" name="直接箭头连接符 27"/>
          <p:cNvCxnSpPr/>
          <p:nvPr/>
        </p:nvCxnSpPr>
        <p:spPr>
          <a:xfrm flipH="1">
            <a:off x="1998798" y="4654613"/>
            <a:ext cx="12580" cy="817167"/>
          </a:xfrm>
          <a:prstGeom prst="straightConnector1">
            <a:avLst/>
          </a:prstGeom>
          <a:ln>
            <a:solidFill>
              <a:srgbClr val="FF0909"/>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flipH="1">
            <a:off x="3338430" y="4116462"/>
            <a:ext cx="2622" cy="862626"/>
          </a:xfrm>
          <a:prstGeom prst="straightConnector1">
            <a:avLst/>
          </a:prstGeom>
          <a:ln>
            <a:solidFill>
              <a:srgbClr val="FF0909"/>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56" name="Freeform 147"/>
          <p:cNvSpPr>
            <a:spLocks/>
          </p:cNvSpPr>
          <p:nvPr/>
        </p:nvSpPr>
        <p:spPr bwMode="auto">
          <a:xfrm>
            <a:off x="6736458" y="3068388"/>
            <a:ext cx="634092" cy="723383"/>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00B0F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57" name="Freeform 147"/>
          <p:cNvSpPr>
            <a:spLocks/>
          </p:cNvSpPr>
          <p:nvPr/>
        </p:nvSpPr>
        <p:spPr bwMode="auto">
          <a:xfrm>
            <a:off x="8414451" y="2850105"/>
            <a:ext cx="634092" cy="723383"/>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92D05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cxnSp>
        <p:nvCxnSpPr>
          <p:cNvPr id="58" name="直接箭头连接符 57"/>
          <p:cNvCxnSpPr/>
          <p:nvPr/>
        </p:nvCxnSpPr>
        <p:spPr>
          <a:xfrm>
            <a:off x="7373415" y="3784909"/>
            <a:ext cx="685900" cy="639587"/>
          </a:xfrm>
          <a:prstGeom prst="straightConnector1">
            <a:avLst/>
          </a:prstGeom>
          <a:ln>
            <a:solidFill>
              <a:srgbClr val="FF0909"/>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59" name="直接箭头连接符 58"/>
          <p:cNvCxnSpPr/>
          <p:nvPr/>
        </p:nvCxnSpPr>
        <p:spPr>
          <a:xfrm>
            <a:off x="8741573" y="3608533"/>
            <a:ext cx="3825" cy="831084"/>
          </a:xfrm>
          <a:prstGeom prst="straightConnector1">
            <a:avLst/>
          </a:prstGeom>
          <a:ln>
            <a:solidFill>
              <a:srgbClr val="FF0909"/>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p:cNvCxnSpPr/>
          <p:nvPr/>
        </p:nvCxnSpPr>
        <p:spPr>
          <a:xfrm flipH="1">
            <a:off x="9476586" y="3666928"/>
            <a:ext cx="497716" cy="682287"/>
          </a:xfrm>
          <a:prstGeom prst="straightConnector1">
            <a:avLst/>
          </a:prstGeom>
          <a:ln>
            <a:solidFill>
              <a:srgbClr val="FF0909"/>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5" name="文本框 4"/>
          <p:cNvSpPr txBox="1"/>
          <p:nvPr/>
        </p:nvSpPr>
        <p:spPr bwMode="auto">
          <a:xfrm>
            <a:off x="5374608" y="5949376"/>
            <a:ext cx="1476535"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b="1" dirty="0" smtClean="0">
                <a:latin typeface="微软雅黑" panose="020B0503020204020204" pitchFamily="34" charset="-122"/>
                <a:ea typeface="微软雅黑" panose="020B0503020204020204" pitchFamily="34" charset="-122"/>
              </a:rPr>
              <a:t>专有</a:t>
            </a:r>
          </a:p>
        </p:txBody>
      </p:sp>
      <p:grpSp>
        <p:nvGrpSpPr>
          <p:cNvPr id="61" name="组合 142"/>
          <p:cNvGrpSpPr/>
          <p:nvPr/>
        </p:nvGrpSpPr>
        <p:grpSpPr>
          <a:xfrm>
            <a:off x="1678811" y="5600519"/>
            <a:ext cx="888712" cy="524471"/>
            <a:chOff x="7089459" y="3598864"/>
            <a:chExt cx="134937" cy="100014"/>
          </a:xfrm>
        </p:grpSpPr>
        <p:sp>
          <p:nvSpPr>
            <p:cNvPr id="62"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63"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64"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65"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67" name="组合 142"/>
          <p:cNvGrpSpPr/>
          <p:nvPr/>
        </p:nvGrpSpPr>
        <p:grpSpPr>
          <a:xfrm>
            <a:off x="8413232" y="5398274"/>
            <a:ext cx="888712" cy="524471"/>
            <a:chOff x="7089459" y="3598864"/>
            <a:chExt cx="134937" cy="100014"/>
          </a:xfrm>
        </p:grpSpPr>
        <p:sp>
          <p:nvSpPr>
            <p:cNvPr id="68"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69"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70"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71"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cxnSp>
        <p:nvCxnSpPr>
          <p:cNvPr id="74" name="直接箭头连接符 73"/>
          <p:cNvCxnSpPr/>
          <p:nvPr/>
        </p:nvCxnSpPr>
        <p:spPr>
          <a:xfrm flipH="1">
            <a:off x="4799598" y="4439617"/>
            <a:ext cx="12580" cy="817167"/>
          </a:xfrm>
          <a:prstGeom prst="straightConnector1">
            <a:avLst/>
          </a:prstGeom>
          <a:ln>
            <a:solidFill>
              <a:srgbClr val="FF0909"/>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75" name="Freeform 147"/>
          <p:cNvSpPr>
            <a:spLocks/>
          </p:cNvSpPr>
          <p:nvPr/>
        </p:nvSpPr>
        <p:spPr bwMode="auto">
          <a:xfrm>
            <a:off x="3042699" y="3227677"/>
            <a:ext cx="634092" cy="723383"/>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92D05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76" name="Freeform 147"/>
          <p:cNvSpPr>
            <a:spLocks/>
          </p:cNvSpPr>
          <p:nvPr/>
        </p:nvSpPr>
        <p:spPr bwMode="auto">
          <a:xfrm>
            <a:off x="10002926" y="2985675"/>
            <a:ext cx="634092" cy="723383"/>
          </a:xfrm>
          <a:custGeom>
            <a:avLst/>
            <a:gdLst/>
            <a:ahLst/>
            <a:cxnLst>
              <a:cxn ang="0">
                <a:pos x="44" y="44"/>
              </a:cxn>
              <a:cxn ang="0">
                <a:pos x="44" y="44"/>
              </a:cxn>
              <a:cxn ang="0">
                <a:pos x="41" y="43"/>
              </a:cxn>
              <a:cxn ang="0">
                <a:pos x="40" y="40"/>
              </a:cxn>
              <a:cxn ang="0">
                <a:pos x="40" y="38"/>
              </a:cxn>
              <a:cxn ang="0">
                <a:pos x="43" y="36"/>
              </a:cxn>
              <a:cxn ang="0">
                <a:pos x="43" y="36"/>
              </a:cxn>
              <a:cxn ang="0">
                <a:pos x="45" y="32"/>
              </a:cxn>
              <a:cxn ang="0">
                <a:pos x="47" y="27"/>
              </a:cxn>
              <a:cxn ang="0">
                <a:pos x="49" y="22"/>
              </a:cxn>
              <a:cxn ang="0">
                <a:pos x="49" y="17"/>
              </a:cxn>
              <a:cxn ang="0">
                <a:pos x="49" y="17"/>
              </a:cxn>
              <a:cxn ang="0">
                <a:pos x="47" y="10"/>
              </a:cxn>
              <a:cxn ang="0">
                <a:pos x="45" y="5"/>
              </a:cxn>
              <a:cxn ang="0">
                <a:pos x="40" y="2"/>
              </a:cxn>
              <a:cxn ang="0">
                <a:pos x="34" y="0"/>
              </a:cxn>
              <a:cxn ang="0">
                <a:pos x="34" y="0"/>
              </a:cxn>
              <a:cxn ang="0">
                <a:pos x="28" y="2"/>
              </a:cxn>
              <a:cxn ang="0">
                <a:pos x="23" y="5"/>
              </a:cxn>
              <a:cxn ang="0">
                <a:pos x="21" y="10"/>
              </a:cxn>
              <a:cxn ang="0">
                <a:pos x="20" y="17"/>
              </a:cxn>
              <a:cxn ang="0">
                <a:pos x="20" y="17"/>
              </a:cxn>
              <a:cxn ang="0">
                <a:pos x="20" y="22"/>
              </a:cxn>
              <a:cxn ang="0">
                <a:pos x="21" y="27"/>
              </a:cxn>
              <a:cxn ang="0">
                <a:pos x="23" y="32"/>
              </a:cxn>
              <a:cxn ang="0">
                <a:pos x="26" y="36"/>
              </a:cxn>
              <a:cxn ang="0">
                <a:pos x="26" y="36"/>
              </a:cxn>
              <a:cxn ang="0">
                <a:pos x="26" y="36"/>
              </a:cxn>
              <a:cxn ang="0">
                <a:pos x="28" y="38"/>
              </a:cxn>
              <a:cxn ang="0">
                <a:pos x="28" y="40"/>
              </a:cxn>
              <a:cxn ang="0">
                <a:pos x="27" y="43"/>
              </a:cxn>
              <a:cxn ang="0">
                <a:pos x="24" y="44"/>
              </a:cxn>
              <a:cxn ang="0">
                <a:pos x="24" y="44"/>
              </a:cxn>
              <a:cxn ang="0">
                <a:pos x="15" y="46"/>
              </a:cxn>
              <a:cxn ang="0">
                <a:pos x="8" y="50"/>
              </a:cxn>
              <a:cxn ang="0">
                <a:pos x="1" y="55"/>
              </a:cxn>
              <a:cxn ang="0">
                <a:pos x="0" y="57"/>
              </a:cxn>
              <a:cxn ang="0">
                <a:pos x="0" y="60"/>
              </a:cxn>
              <a:cxn ang="0">
                <a:pos x="0" y="60"/>
              </a:cxn>
              <a:cxn ang="0">
                <a:pos x="1" y="62"/>
              </a:cxn>
              <a:cxn ang="0">
                <a:pos x="3" y="65"/>
              </a:cxn>
              <a:cxn ang="0">
                <a:pos x="10" y="67"/>
              </a:cxn>
              <a:cxn ang="0">
                <a:pos x="21" y="68"/>
              </a:cxn>
              <a:cxn ang="0">
                <a:pos x="34" y="68"/>
              </a:cxn>
              <a:cxn ang="0">
                <a:pos x="34" y="68"/>
              </a:cxn>
              <a:cxn ang="0">
                <a:pos x="47" y="68"/>
              </a:cxn>
              <a:cxn ang="0">
                <a:pos x="58" y="67"/>
              </a:cxn>
              <a:cxn ang="0">
                <a:pos x="66" y="65"/>
              </a:cxn>
              <a:cxn ang="0">
                <a:pos x="67" y="62"/>
              </a:cxn>
              <a:cxn ang="0">
                <a:pos x="68" y="60"/>
              </a:cxn>
              <a:cxn ang="0">
                <a:pos x="68" y="60"/>
              </a:cxn>
              <a:cxn ang="0">
                <a:pos x="68" y="57"/>
              </a:cxn>
              <a:cxn ang="0">
                <a:pos x="67" y="55"/>
              </a:cxn>
              <a:cxn ang="0">
                <a:pos x="61" y="50"/>
              </a:cxn>
              <a:cxn ang="0">
                <a:pos x="53" y="46"/>
              </a:cxn>
              <a:cxn ang="0">
                <a:pos x="44" y="44"/>
              </a:cxn>
              <a:cxn ang="0">
                <a:pos x="44" y="44"/>
              </a:cxn>
            </a:cxnLst>
            <a:rect l="0" t="0" r="r" b="b"/>
            <a:pathLst>
              <a:path w="68" h="68">
                <a:moveTo>
                  <a:pt x="44" y="44"/>
                </a:moveTo>
                <a:lnTo>
                  <a:pt x="44" y="44"/>
                </a:lnTo>
                <a:lnTo>
                  <a:pt x="41" y="43"/>
                </a:lnTo>
                <a:lnTo>
                  <a:pt x="40" y="40"/>
                </a:lnTo>
                <a:lnTo>
                  <a:pt x="40" y="38"/>
                </a:lnTo>
                <a:lnTo>
                  <a:pt x="43" y="36"/>
                </a:lnTo>
                <a:lnTo>
                  <a:pt x="43" y="36"/>
                </a:lnTo>
                <a:lnTo>
                  <a:pt x="45" y="32"/>
                </a:lnTo>
                <a:lnTo>
                  <a:pt x="47" y="27"/>
                </a:lnTo>
                <a:lnTo>
                  <a:pt x="49" y="22"/>
                </a:lnTo>
                <a:lnTo>
                  <a:pt x="49" y="17"/>
                </a:lnTo>
                <a:lnTo>
                  <a:pt x="49" y="17"/>
                </a:lnTo>
                <a:lnTo>
                  <a:pt x="47" y="10"/>
                </a:lnTo>
                <a:lnTo>
                  <a:pt x="45" y="5"/>
                </a:lnTo>
                <a:lnTo>
                  <a:pt x="40" y="2"/>
                </a:lnTo>
                <a:lnTo>
                  <a:pt x="34" y="0"/>
                </a:lnTo>
                <a:lnTo>
                  <a:pt x="34" y="0"/>
                </a:lnTo>
                <a:lnTo>
                  <a:pt x="28" y="2"/>
                </a:lnTo>
                <a:lnTo>
                  <a:pt x="23" y="5"/>
                </a:lnTo>
                <a:lnTo>
                  <a:pt x="21" y="10"/>
                </a:lnTo>
                <a:lnTo>
                  <a:pt x="20" y="17"/>
                </a:lnTo>
                <a:lnTo>
                  <a:pt x="20" y="17"/>
                </a:lnTo>
                <a:lnTo>
                  <a:pt x="20" y="22"/>
                </a:lnTo>
                <a:lnTo>
                  <a:pt x="21" y="27"/>
                </a:lnTo>
                <a:lnTo>
                  <a:pt x="23" y="32"/>
                </a:lnTo>
                <a:lnTo>
                  <a:pt x="26" y="36"/>
                </a:lnTo>
                <a:lnTo>
                  <a:pt x="26" y="36"/>
                </a:lnTo>
                <a:lnTo>
                  <a:pt x="26" y="36"/>
                </a:lnTo>
                <a:lnTo>
                  <a:pt x="28" y="38"/>
                </a:lnTo>
                <a:lnTo>
                  <a:pt x="28" y="40"/>
                </a:lnTo>
                <a:lnTo>
                  <a:pt x="27" y="43"/>
                </a:lnTo>
                <a:lnTo>
                  <a:pt x="24" y="44"/>
                </a:lnTo>
                <a:lnTo>
                  <a:pt x="24" y="44"/>
                </a:lnTo>
                <a:lnTo>
                  <a:pt x="15" y="46"/>
                </a:lnTo>
                <a:lnTo>
                  <a:pt x="8" y="50"/>
                </a:lnTo>
                <a:lnTo>
                  <a:pt x="1" y="55"/>
                </a:lnTo>
                <a:lnTo>
                  <a:pt x="0" y="57"/>
                </a:lnTo>
                <a:lnTo>
                  <a:pt x="0" y="60"/>
                </a:lnTo>
                <a:lnTo>
                  <a:pt x="0" y="60"/>
                </a:lnTo>
                <a:lnTo>
                  <a:pt x="1" y="62"/>
                </a:lnTo>
                <a:lnTo>
                  <a:pt x="3" y="65"/>
                </a:lnTo>
                <a:lnTo>
                  <a:pt x="10" y="67"/>
                </a:lnTo>
                <a:lnTo>
                  <a:pt x="21" y="68"/>
                </a:lnTo>
                <a:lnTo>
                  <a:pt x="34" y="68"/>
                </a:lnTo>
                <a:lnTo>
                  <a:pt x="34" y="68"/>
                </a:lnTo>
                <a:lnTo>
                  <a:pt x="47" y="68"/>
                </a:lnTo>
                <a:lnTo>
                  <a:pt x="58" y="67"/>
                </a:lnTo>
                <a:lnTo>
                  <a:pt x="66" y="65"/>
                </a:lnTo>
                <a:lnTo>
                  <a:pt x="67" y="62"/>
                </a:lnTo>
                <a:lnTo>
                  <a:pt x="68" y="60"/>
                </a:lnTo>
                <a:lnTo>
                  <a:pt x="68" y="60"/>
                </a:lnTo>
                <a:lnTo>
                  <a:pt x="68" y="57"/>
                </a:lnTo>
                <a:lnTo>
                  <a:pt x="67" y="55"/>
                </a:lnTo>
                <a:lnTo>
                  <a:pt x="61" y="50"/>
                </a:lnTo>
                <a:lnTo>
                  <a:pt x="53" y="46"/>
                </a:lnTo>
                <a:lnTo>
                  <a:pt x="44" y="44"/>
                </a:lnTo>
                <a:lnTo>
                  <a:pt x="44" y="44"/>
                </a:lnTo>
                <a:close/>
              </a:path>
            </a:pathLst>
          </a:custGeom>
          <a:solidFill>
            <a:srgbClr val="FF0000"/>
          </a:solid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nvGrpSpPr>
          <p:cNvPr id="77" name="组合 142"/>
          <p:cNvGrpSpPr/>
          <p:nvPr/>
        </p:nvGrpSpPr>
        <p:grpSpPr>
          <a:xfrm>
            <a:off x="7156042" y="4800960"/>
            <a:ext cx="888712" cy="524471"/>
            <a:chOff x="7089459" y="3598864"/>
            <a:chExt cx="134937" cy="100014"/>
          </a:xfrm>
        </p:grpSpPr>
        <p:sp>
          <p:nvSpPr>
            <p:cNvPr id="78"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79"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0"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1"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82" name="组合 142"/>
          <p:cNvGrpSpPr/>
          <p:nvPr/>
        </p:nvGrpSpPr>
        <p:grpSpPr>
          <a:xfrm>
            <a:off x="8090345" y="4745705"/>
            <a:ext cx="888712" cy="524471"/>
            <a:chOff x="7089459" y="3598864"/>
            <a:chExt cx="134937" cy="100014"/>
          </a:xfrm>
        </p:grpSpPr>
        <p:sp>
          <p:nvSpPr>
            <p:cNvPr id="83"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4"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5"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6"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87" name="组合 142"/>
          <p:cNvGrpSpPr/>
          <p:nvPr/>
        </p:nvGrpSpPr>
        <p:grpSpPr>
          <a:xfrm>
            <a:off x="7411910" y="5461664"/>
            <a:ext cx="888712" cy="524471"/>
            <a:chOff x="7089459" y="3598864"/>
            <a:chExt cx="134937" cy="100014"/>
          </a:xfrm>
        </p:grpSpPr>
        <p:sp>
          <p:nvSpPr>
            <p:cNvPr id="88"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89"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0"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1"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92" name="组合 142"/>
          <p:cNvGrpSpPr/>
          <p:nvPr/>
        </p:nvGrpSpPr>
        <p:grpSpPr>
          <a:xfrm>
            <a:off x="9181484" y="4724881"/>
            <a:ext cx="888712" cy="524471"/>
            <a:chOff x="7089459" y="3598864"/>
            <a:chExt cx="134937" cy="100014"/>
          </a:xfrm>
        </p:grpSpPr>
        <p:sp>
          <p:nvSpPr>
            <p:cNvPr id="93"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4"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5"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6"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grpSp>
        <p:nvGrpSpPr>
          <p:cNvPr id="97" name="组合 142"/>
          <p:cNvGrpSpPr/>
          <p:nvPr/>
        </p:nvGrpSpPr>
        <p:grpSpPr>
          <a:xfrm>
            <a:off x="3000373" y="5270176"/>
            <a:ext cx="888712" cy="524471"/>
            <a:chOff x="7089459" y="3598864"/>
            <a:chExt cx="134937" cy="100014"/>
          </a:xfrm>
        </p:grpSpPr>
        <p:sp>
          <p:nvSpPr>
            <p:cNvPr id="98" name="Line 41"/>
            <p:cNvSpPr>
              <a:spLocks noChangeShapeType="1"/>
            </p:cNvSpPr>
            <p:nvPr/>
          </p:nvSpPr>
          <p:spPr bwMode="auto">
            <a:xfrm>
              <a:off x="7111684" y="3683002"/>
              <a:ext cx="92075" cy="1588"/>
            </a:xfrm>
            <a:prstGeom prst="line">
              <a:avLst/>
            </a:pr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99" name="Rectangle 43"/>
            <p:cNvSpPr>
              <a:spLocks noChangeArrowheads="1"/>
            </p:cNvSpPr>
            <p:nvPr/>
          </p:nvSpPr>
          <p:spPr bwMode="auto">
            <a:xfrm>
              <a:off x="7106922" y="3598864"/>
              <a:ext cx="100012" cy="69850"/>
            </a:xfrm>
            <a:prstGeom prst="rect">
              <a:avLst/>
            </a:prstGeom>
            <a:noFill/>
            <a:ln w="28575">
              <a:solidFill>
                <a:schemeClr val="tx1"/>
              </a:solidFill>
              <a:prstDash val="solid"/>
              <a:miter lim="800000"/>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00" name="Freeform 44"/>
            <p:cNvSpPr>
              <a:spLocks/>
            </p:cNvSpPr>
            <p:nvPr/>
          </p:nvSpPr>
          <p:spPr bwMode="auto">
            <a:xfrm>
              <a:off x="7089459" y="3668713"/>
              <a:ext cx="134937" cy="30163"/>
            </a:xfrm>
            <a:custGeom>
              <a:avLst/>
              <a:gdLst/>
              <a:ahLst/>
              <a:cxnLst>
                <a:cxn ang="0">
                  <a:pos x="85" y="19"/>
                </a:cxn>
                <a:cxn ang="0">
                  <a:pos x="0" y="19"/>
                </a:cxn>
                <a:cxn ang="0">
                  <a:pos x="11" y="0"/>
                </a:cxn>
                <a:cxn ang="0">
                  <a:pos x="74" y="0"/>
                </a:cxn>
                <a:cxn ang="0">
                  <a:pos x="85" y="19"/>
                </a:cxn>
              </a:cxnLst>
              <a:rect l="0" t="0" r="r" b="b"/>
              <a:pathLst>
                <a:path w="85" h="19">
                  <a:moveTo>
                    <a:pt x="85" y="19"/>
                  </a:moveTo>
                  <a:lnTo>
                    <a:pt x="0" y="19"/>
                  </a:lnTo>
                  <a:lnTo>
                    <a:pt x="11" y="0"/>
                  </a:lnTo>
                  <a:lnTo>
                    <a:pt x="74" y="0"/>
                  </a:lnTo>
                  <a:lnTo>
                    <a:pt x="85" y="19"/>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01" name="Freeform 45"/>
            <p:cNvSpPr>
              <a:spLocks/>
            </p:cNvSpPr>
            <p:nvPr/>
          </p:nvSpPr>
          <p:spPr bwMode="auto">
            <a:xfrm>
              <a:off x="7130734" y="3683002"/>
              <a:ext cx="53975" cy="15876"/>
            </a:xfrm>
            <a:custGeom>
              <a:avLst/>
              <a:gdLst/>
              <a:ahLst/>
              <a:cxnLst>
                <a:cxn ang="0">
                  <a:pos x="34" y="10"/>
                </a:cxn>
                <a:cxn ang="0">
                  <a:pos x="0" y="10"/>
                </a:cxn>
                <a:cxn ang="0">
                  <a:pos x="6" y="0"/>
                </a:cxn>
                <a:cxn ang="0">
                  <a:pos x="29" y="0"/>
                </a:cxn>
                <a:cxn ang="0">
                  <a:pos x="34" y="10"/>
                </a:cxn>
              </a:cxnLst>
              <a:rect l="0" t="0" r="r" b="b"/>
              <a:pathLst>
                <a:path w="34" h="10">
                  <a:moveTo>
                    <a:pt x="34" y="10"/>
                  </a:moveTo>
                  <a:lnTo>
                    <a:pt x="0" y="10"/>
                  </a:lnTo>
                  <a:lnTo>
                    <a:pt x="6" y="0"/>
                  </a:lnTo>
                  <a:lnTo>
                    <a:pt x="29" y="0"/>
                  </a:lnTo>
                  <a:lnTo>
                    <a:pt x="34" y="10"/>
                  </a:lnTo>
                  <a:close/>
                </a:path>
              </a:pathLst>
            </a:custGeom>
            <a:noFill/>
            <a:ln w="28575">
              <a:solidFill>
                <a:schemeClr val="tx1"/>
              </a:solidFill>
              <a:prstDash val="solid"/>
              <a:round/>
              <a:headEnd/>
              <a:tailEnd/>
            </a:ln>
          </p:spPr>
          <p:txBody>
            <a:bodyPr vert="horz" wrap="square" lIns="121948" tIns="60974" rIns="121948" bIns="60974" numCol="1" anchor="t" anchorCtr="0" compatLnSpc="1">
              <a:prstTxWarp prst="textNoShape">
                <a:avLst/>
              </a:prstTxWarp>
            </a:bodyPr>
            <a:lstStyle/>
            <a:p>
              <a:endParaRPr lang="zh-CN" altLang="en-US" sz="3201"/>
            </a:p>
          </p:txBody>
        </p:sp>
      </p:grpSp>
      <p:sp>
        <p:nvSpPr>
          <p:cNvPr id="102" name="文本框 101"/>
          <p:cNvSpPr txBox="1"/>
          <p:nvPr/>
        </p:nvSpPr>
        <p:spPr bwMode="auto">
          <a:xfrm>
            <a:off x="10204949" y="5986485"/>
            <a:ext cx="1476535"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b="1" dirty="0">
                <a:latin typeface="微软雅黑" panose="020B0503020204020204" pitchFamily="34" charset="-122"/>
                <a:ea typeface="微软雅黑" panose="020B0503020204020204" pitchFamily="34" charset="-122"/>
              </a:rPr>
              <a:t>池</a:t>
            </a:r>
            <a:endParaRPr lang="zh-CN" altLang="en-US" sz="1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19250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桌面发放概述 </a:t>
            </a:r>
            <a:r>
              <a:rPr lang="en-US" altLang="zh-CN" dirty="0" smtClean="0"/>
              <a:t>(2)</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sz="2000" dirty="0" smtClean="0"/>
              <a:t>虚拟机组类型</a:t>
            </a:r>
            <a:endParaRPr lang="en-US" altLang="zh-CN" sz="2000" dirty="0" smtClean="0"/>
          </a:p>
          <a:p>
            <a:pPr lvl="1"/>
            <a:r>
              <a:rPr lang="zh-CN" altLang="en-US" sz="1800" dirty="0"/>
              <a:t>链接克隆：虚拟机组中的虚拟机可以共享一个系统盘，具有虚拟机创建速度快、软件更新快捷的特点，该虚拟机组类型对应的虚拟机模板类型为“链接克隆”。 </a:t>
            </a:r>
          </a:p>
          <a:p>
            <a:pPr lvl="1"/>
            <a:r>
              <a:rPr lang="zh-CN" altLang="en-US" sz="1800" dirty="0"/>
              <a:t>完整复制：虚拟机组中的每个虚拟机都分配一个系统盘，该虚拟机组类型对应的虚拟机模板类型为</a:t>
            </a:r>
            <a:r>
              <a:rPr lang="zh-CN" altLang="en-US" sz="1800" dirty="0" smtClean="0"/>
              <a:t>“完整复制” 。</a:t>
            </a:r>
            <a:endParaRPr lang="zh-CN" altLang="en-US" sz="1800" dirty="0"/>
          </a:p>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5" name="图片 4"/>
          <p:cNvPicPr>
            <a:picLocks noChangeAspect="1"/>
          </p:cNvPicPr>
          <p:nvPr/>
        </p:nvPicPr>
        <p:blipFill rotWithShape="1">
          <a:blip r:embed="rId3"/>
          <a:srcRect r="11160"/>
          <a:stretch/>
        </p:blipFill>
        <p:spPr>
          <a:xfrm>
            <a:off x="1355273" y="3731878"/>
            <a:ext cx="9799004" cy="1838325"/>
          </a:xfrm>
          <a:prstGeom prst="rect">
            <a:avLst/>
          </a:prstGeom>
          <a:ln w="12700">
            <a:solidFill>
              <a:schemeClr val="bg1">
                <a:lumMod val="85000"/>
              </a:schemeClr>
            </a:solidFill>
          </a:ln>
        </p:spPr>
      </p:pic>
    </p:spTree>
    <p:extLst>
      <p:ext uri="{BB962C8B-B14F-4D97-AF65-F5344CB8AC3E}">
        <p14:creationId xmlns:p14="http://schemas.microsoft.com/office/powerpoint/2010/main" val="2205003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克隆技术产生背景</a:t>
            </a:r>
            <a:endParaRPr lang="zh-CN" altLang="en-US" dirty="0"/>
          </a:p>
        </p:txBody>
      </p:sp>
      <p:sp>
        <p:nvSpPr>
          <p:cNvPr id="6" name="文本占位符 5"/>
          <p:cNvSpPr>
            <a:spLocks noGrp="1"/>
          </p:cNvSpPr>
          <p:nvPr>
            <p:ph type="body" sz="quarter" idx="10"/>
          </p:nvPr>
        </p:nvSpPr>
        <p:spPr>
          <a:xfrm>
            <a:off x="1048047" y="1233488"/>
            <a:ext cx="10424816" cy="4680000"/>
          </a:xfrm>
        </p:spPr>
        <p:txBody>
          <a:bodyPr/>
          <a:lstStyle/>
          <a:p>
            <a:r>
              <a:rPr lang="zh-CN" altLang="en-US" dirty="0"/>
              <a:t>虚拟桌面技术实现了办公桌面的批量发放和运维，简化企业</a:t>
            </a:r>
            <a:r>
              <a:rPr lang="en-US" altLang="zh-CN" dirty="0"/>
              <a:t>IT</a:t>
            </a:r>
            <a:r>
              <a:rPr lang="zh-CN" altLang="en-US" dirty="0"/>
              <a:t>管理。其中最重要的就是克隆技术</a:t>
            </a:r>
            <a:r>
              <a:rPr lang="zh-CN" altLang="en-US" dirty="0" smtClean="0"/>
              <a:t>，</a:t>
            </a:r>
            <a:r>
              <a:rPr lang="zh-CN" altLang="zh-CN" dirty="0"/>
              <a:t>利用克隆技术，管理员可以很方便地根据一个源虚拟机（模板）克隆出一个或多个克隆虚拟机，且克隆虚拟机拥有与源虚拟机完全相同的操作系统、应用系统乃至数据和</a:t>
            </a:r>
            <a:r>
              <a:rPr lang="zh-CN" altLang="zh-CN" dirty="0" smtClean="0"/>
              <a:t>文档</a:t>
            </a:r>
            <a:r>
              <a:rPr lang="zh-CN" altLang="en-US" dirty="0" smtClean="0"/>
              <a:t>，</a:t>
            </a:r>
            <a:r>
              <a:rPr lang="zh-CN" altLang="zh-CN" dirty="0" smtClean="0"/>
              <a:t>克隆</a:t>
            </a:r>
            <a:r>
              <a:rPr lang="zh-CN" altLang="zh-CN" dirty="0"/>
              <a:t>功能给管理员在</a:t>
            </a:r>
            <a:r>
              <a:rPr lang="en-US" altLang="zh-CN" dirty="0"/>
              <a:t>IT</a:t>
            </a:r>
            <a:r>
              <a:rPr lang="zh-CN" altLang="zh-CN" dirty="0"/>
              <a:t>管理和运维上带来了极大的便利</a:t>
            </a:r>
            <a:r>
              <a:rPr lang="zh-CN" altLang="zh-CN" dirty="0" smtClean="0"/>
              <a:t>。</a:t>
            </a:r>
            <a:endParaRPr lang="en-US" altLang="zh-CN" dirty="0"/>
          </a:p>
          <a:p>
            <a:r>
              <a:rPr lang="zh-CN" altLang="zh-CN" dirty="0"/>
              <a:t>克隆</a:t>
            </a:r>
            <a:r>
              <a:rPr lang="zh-CN" altLang="zh-CN" dirty="0" smtClean="0"/>
              <a:t>技术</a:t>
            </a:r>
            <a:r>
              <a:rPr lang="zh-CN" altLang="en-US" dirty="0"/>
              <a:t>主要</a:t>
            </a:r>
            <a:r>
              <a:rPr lang="zh-CN" altLang="zh-CN" dirty="0" smtClean="0"/>
              <a:t>可分为完整复制和</a:t>
            </a:r>
            <a:r>
              <a:rPr lang="zh-CN" altLang="zh-CN" dirty="0"/>
              <a:t>链接克隆</a:t>
            </a:r>
            <a:r>
              <a:rPr lang="zh-CN" altLang="zh-CN" dirty="0" smtClean="0"/>
              <a:t>两种</a:t>
            </a:r>
            <a:r>
              <a:rPr lang="zh-CN" altLang="en-US" dirty="0" smtClean="0"/>
              <a:t>，根据不同的需求，又衍生了快速封装和全内存另外两种</a:t>
            </a:r>
            <a:r>
              <a:rPr lang="zh-CN" altLang="zh-CN" dirty="0" smtClean="0"/>
              <a:t>。</a:t>
            </a:r>
            <a:endParaRPr lang="zh-CN" altLang="zh-CN" dirty="0"/>
          </a:p>
          <a:p>
            <a:endParaRPr lang="zh-CN" altLang="zh-CN" dirty="0"/>
          </a:p>
          <a:p>
            <a:pPr>
              <a:lnSpc>
                <a:spcPct val="130000"/>
              </a:lnSpc>
              <a:buClr>
                <a:srgbClr val="808080"/>
              </a:buClr>
              <a:defRPr/>
            </a:pPr>
            <a:endParaRPr lang="zh-CN" altLang="en-US" dirty="0"/>
          </a:p>
        </p:txBody>
      </p:sp>
    </p:spTree>
    <p:extLst>
      <p:ext uri="{BB962C8B-B14F-4D97-AF65-F5344CB8AC3E}">
        <p14:creationId xmlns:p14="http://schemas.microsoft.com/office/powerpoint/2010/main" val="23503787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桌面发放概述 </a:t>
            </a:r>
            <a:r>
              <a:rPr lang="en-US" altLang="zh-CN" dirty="0" smtClean="0"/>
              <a:t>(3)</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sz="2000" dirty="0"/>
              <a:t>桌面组</a:t>
            </a:r>
            <a:r>
              <a:rPr lang="zh-CN" altLang="en-US" sz="2000" dirty="0" smtClean="0"/>
              <a:t>类型</a:t>
            </a:r>
            <a:endParaRPr lang="en-US" altLang="zh-CN" sz="2000" dirty="0" smtClean="0"/>
          </a:p>
          <a:p>
            <a:pPr lvl="1"/>
            <a:r>
              <a:rPr lang="zh-CN" altLang="en-US" sz="1800" dirty="0"/>
              <a:t>动态池：“虚拟机组类型”为“链接克隆”，桌面组中用户与虚拟机没有固定的分配绑定关系，但一个用户只能一次使用其中一台虚拟机。 </a:t>
            </a:r>
          </a:p>
          <a:p>
            <a:pPr lvl="1"/>
            <a:r>
              <a:rPr lang="zh-CN" altLang="en-US" sz="1800" dirty="0"/>
              <a:t>静态池：“虚拟机组类型”为“链接克隆”，桌面组在用户首次登录时，会随机分配给用户一台虚拟机与用户绑定，且一个用户只能绑定一台虚拟机。 </a:t>
            </a:r>
          </a:p>
          <a:p>
            <a:pPr lvl="1"/>
            <a:r>
              <a:rPr lang="zh-CN" altLang="en-US" sz="1800" dirty="0"/>
              <a:t>专有：“虚拟机组类型”为“完整复制”，则该参数为“专有”。专有包括“静态多用户”和“单用户”。</a:t>
            </a:r>
          </a:p>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2" name="图片 1"/>
          <p:cNvPicPr>
            <a:picLocks noChangeAspect="1"/>
          </p:cNvPicPr>
          <p:nvPr/>
        </p:nvPicPr>
        <p:blipFill rotWithShape="1">
          <a:blip r:embed="rId3"/>
          <a:srcRect r="9377"/>
          <a:stretch/>
        </p:blipFill>
        <p:spPr>
          <a:xfrm>
            <a:off x="1291469" y="4329100"/>
            <a:ext cx="9926612" cy="1885950"/>
          </a:xfrm>
          <a:prstGeom prst="rect">
            <a:avLst/>
          </a:prstGeom>
          <a:ln w="12700">
            <a:solidFill>
              <a:schemeClr val="bg1">
                <a:lumMod val="85000"/>
              </a:schemeClr>
            </a:solidFill>
          </a:ln>
        </p:spPr>
      </p:pic>
    </p:spTree>
    <p:extLst>
      <p:ext uri="{BB962C8B-B14F-4D97-AF65-F5344CB8AC3E}">
        <p14:creationId xmlns:p14="http://schemas.microsoft.com/office/powerpoint/2010/main" val="1793476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 </a:t>
            </a:r>
            <a:r>
              <a:rPr lang="en-US" altLang="zh-CN" dirty="0"/>
              <a:t>-</a:t>
            </a:r>
            <a:r>
              <a:rPr lang="en-US" altLang="zh-CN" dirty="0" smtClean="0"/>
              <a:t> </a:t>
            </a:r>
            <a:r>
              <a:rPr lang="zh-CN" altLang="en-US" dirty="0" smtClean="0"/>
              <a:t>快速发放</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endParaRPr lang="en-US" altLang="zh-CN" sz="2000" dirty="0" smtClean="0"/>
          </a:p>
          <a:p>
            <a:endParaRPr lang="en-US" altLang="zh-CN" sz="2000" dirty="0"/>
          </a:p>
          <a:p>
            <a:pPr>
              <a:lnSpc>
                <a:spcPct val="150000"/>
              </a:lnSpc>
              <a:buClr>
                <a:srgbClr val="808080"/>
              </a:buClr>
              <a:defRPr/>
            </a:pPr>
            <a:r>
              <a:rPr lang="en-US" altLang="zh-CN" sz="2000" dirty="0" err="1"/>
              <a:t>FusionAccess</a:t>
            </a:r>
            <a:r>
              <a:rPr lang="en-US" altLang="zh-CN" sz="2000" dirty="0"/>
              <a:t> </a:t>
            </a:r>
            <a:r>
              <a:rPr lang="zh-CN" altLang="en-US" sz="2000" dirty="0"/>
              <a:t>提供了快速发放功能，此功能就是通过向导式方法，简化管理员的发放操作难度，通过把桌面发放操作串联起来，管理员只需按照此向导进行操作即可实现批量为用户发放虚拟桌面的目的。</a:t>
            </a:r>
            <a:endParaRPr lang="en-US" altLang="zh-CN" sz="2000" dirty="0"/>
          </a:p>
          <a:p>
            <a:pPr>
              <a:lnSpc>
                <a:spcPct val="150000"/>
              </a:lnSpc>
              <a:buClr>
                <a:srgbClr val="808080"/>
              </a:buClr>
              <a:defRPr/>
            </a:pPr>
            <a:r>
              <a:rPr lang="zh-CN" altLang="en-US" sz="2000" dirty="0"/>
              <a:t>“快速发放”操作是以任务的形式来进行的，管理员只需按照操作向导完成任务创建即可，后续操作都是由</a:t>
            </a:r>
            <a:r>
              <a:rPr lang="en-US" altLang="zh-CN" sz="2000" dirty="0" err="1"/>
              <a:t>FusionAccess</a:t>
            </a:r>
            <a:r>
              <a:rPr lang="zh-CN" altLang="en-US" sz="2000" dirty="0"/>
              <a:t>系统在后台进行，无需管理员再人工干预。</a:t>
            </a:r>
            <a:endParaRPr lang="en-US" altLang="zh-CN" sz="2000" dirty="0"/>
          </a:p>
          <a:p>
            <a:pPr>
              <a:lnSpc>
                <a:spcPct val="150000"/>
              </a:lnSpc>
              <a:buClr>
                <a:srgbClr val="808080"/>
              </a:buClr>
              <a:defRPr/>
            </a:pPr>
            <a:r>
              <a:rPr lang="zh-CN" altLang="en-US" sz="2000" dirty="0"/>
              <a:t>管理员可以在“任务中心”查看快速发放任务的进度，了解任务进展情况。</a:t>
            </a:r>
          </a:p>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5" name="图片 4"/>
          <p:cNvPicPr>
            <a:picLocks noChangeAspect="1"/>
          </p:cNvPicPr>
          <p:nvPr/>
        </p:nvPicPr>
        <p:blipFill>
          <a:blip r:embed="rId3"/>
          <a:stretch>
            <a:fillRect/>
          </a:stretch>
        </p:blipFill>
        <p:spPr>
          <a:xfrm>
            <a:off x="1008063" y="1484784"/>
            <a:ext cx="10464800" cy="593123"/>
          </a:xfrm>
          <a:prstGeom prst="rect">
            <a:avLst/>
          </a:prstGeom>
          <a:ln w="12700">
            <a:solidFill>
              <a:schemeClr val="bg1">
                <a:lumMod val="85000"/>
              </a:schemeClr>
            </a:solidFill>
          </a:ln>
        </p:spPr>
      </p:pic>
    </p:spTree>
    <p:extLst>
      <p:ext uri="{BB962C8B-B14F-4D97-AF65-F5344CB8AC3E}">
        <p14:creationId xmlns:p14="http://schemas.microsoft.com/office/powerpoint/2010/main" val="12375334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 </a:t>
            </a:r>
            <a:r>
              <a:rPr lang="en-US" altLang="zh-CN" dirty="0" smtClean="0"/>
              <a:t>- </a:t>
            </a:r>
            <a:r>
              <a:rPr lang="zh-CN" altLang="en-US" dirty="0" smtClean="0"/>
              <a:t>快速发放 </a:t>
            </a:r>
            <a:r>
              <a:rPr lang="en-US" altLang="zh-CN" dirty="0" smtClean="0"/>
              <a:t>(</a:t>
            </a:r>
            <a:r>
              <a:rPr lang="zh-CN" altLang="en-US" dirty="0"/>
              <a:t>创建虚拟机</a:t>
            </a:r>
            <a:r>
              <a:rPr lang="en-US" altLang="zh-CN" dirty="0" smtClean="0"/>
              <a:t>)</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第一步，创建虚拟机：</a:t>
            </a:r>
          </a:p>
          <a:p>
            <a:pPr lvl="1"/>
            <a:r>
              <a:rPr lang="zh-CN" altLang="en-US" dirty="0"/>
              <a:t>虚拟</a:t>
            </a:r>
            <a:r>
              <a:rPr lang="zh-CN" altLang="en-US" dirty="0" smtClean="0"/>
              <a:t>机组名称</a:t>
            </a:r>
            <a:endParaRPr lang="en-US" altLang="zh-CN" dirty="0" smtClean="0"/>
          </a:p>
          <a:p>
            <a:pPr lvl="1"/>
            <a:r>
              <a:rPr lang="zh-CN" altLang="en-US" dirty="0" smtClean="0"/>
              <a:t>选择模板</a:t>
            </a:r>
            <a:endParaRPr lang="zh-CN" altLang="en-US" dirty="0"/>
          </a:p>
          <a:p>
            <a:pPr lvl="1"/>
            <a:r>
              <a:rPr lang="zh-CN" altLang="en-US" dirty="0"/>
              <a:t>存储</a:t>
            </a:r>
          </a:p>
          <a:p>
            <a:pPr lvl="1"/>
            <a:r>
              <a:rPr lang="zh-CN" altLang="en-US" dirty="0"/>
              <a:t>网络</a:t>
            </a:r>
            <a:endParaRPr lang="en-US" altLang="zh-CN" dirty="0"/>
          </a:p>
          <a:p>
            <a:pPr lvl="1"/>
            <a:r>
              <a:rPr lang="zh-CN" altLang="en-US" dirty="0"/>
              <a:t>指定创建数量</a:t>
            </a:r>
          </a:p>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2" name="图片 1"/>
          <p:cNvPicPr>
            <a:picLocks noChangeAspect="1"/>
          </p:cNvPicPr>
          <p:nvPr/>
        </p:nvPicPr>
        <p:blipFill rotWithShape="1">
          <a:blip r:embed="rId3"/>
          <a:srcRect r="1127"/>
          <a:stretch/>
        </p:blipFill>
        <p:spPr>
          <a:xfrm>
            <a:off x="4835860" y="1227469"/>
            <a:ext cx="6648021" cy="5154281"/>
          </a:xfrm>
          <a:prstGeom prst="rect">
            <a:avLst/>
          </a:prstGeom>
          <a:ln w="12700">
            <a:solidFill>
              <a:schemeClr val="bg1">
                <a:lumMod val="85000"/>
              </a:schemeClr>
            </a:solidFill>
          </a:ln>
        </p:spPr>
      </p:pic>
    </p:spTree>
    <p:extLst>
      <p:ext uri="{BB962C8B-B14F-4D97-AF65-F5344CB8AC3E}">
        <p14:creationId xmlns:p14="http://schemas.microsoft.com/office/powerpoint/2010/main" val="30936868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 </a:t>
            </a:r>
            <a:r>
              <a:rPr lang="en-US" altLang="zh-CN" dirty="0"/>
              <a:t>-</a:t>
            </a:r>
            <a:r>
              <a:rPr lang="en-US" altLang="zh-CN" dirty="0" smtClean="0"/>
              <a:t> </a:t>
            </a:r>
            <a:r>
              <a:rPr lang="zh-CN" altLang="en-US" dirty="0" smtClean="0"/>
              <a:t>快速发放 </a:t>
            </a:r>
            <a:r>
              <a:rPr lang="en-US" altLang="zh-CN" dirty="0" smtClean="0"/>
              <a:t>(</a:t>
            </a:r>
            <a:r>
              <a:rPr lang="zh-CN" altLang="en-US" dirty="0"/>
              <a:t>配置虚拟机选项</a:t>
            </a:r>
            <a:r>
              <a:rPr lang="en-US" altLang="zh-CN" dirty="0" smtClean="0"/>
              <a:t>)</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第二步，配置虚拟机选项：</a:t>
            </a:r>
            <a:endParaRPr lang="zh-CN" altLang="en-US" dirty="0"/>
          </a:p>
          <a:p>
            <a:pPr lvl="1"/>
            <a:r>
              <a:rPr lang="zh-CN" altLang="en-US" dirty="0" smtClean="0"/>
              <a:t>虚拟机命名规则</a:t>
            </a:r>
            <a:endParaRPr lang="en-US" altLang="zh-CN" dirty="0" smtClean="0"/>
          </a:p>
          <a:p>
            <a:pPr lvl="1"/>
            <a:r>
              <a:rPr lang="zh-CN" altLang="en-US" dirty="0" smtClean="0"/>
              <a:t>虚拟机名称前缀（可选）</a:t>
            </a:r>
            <a:endParaRPr lang="zh-CN" altLang="en-US" dirty="0"/>
          </a:p>
          <a:p>
            <a:pPr lvl="1"/>
            <a:r>
              <a:rPr lang="zh-CN" altLang="en-US" dirty="0"/>
              <a:t>域名称</a:t>
            </a:r>
          </a:p>
          <a:p>
            <a:pPr lvl="1"/>
            <a:r>
              <a:rPr lang="en-US" altLang="zh-CN" dirty="0" smtClean="0"/>
              <a:t>OU</a:t>
            </a:r>
            <a:r>
              <a:rPr lang="zh-CN" altLang="en-US" dirty="0" smtClean="0"/>
              <a:t>名称（可选）</a:t>
            </a:r>
            <a:endParaRPr lang="en-US" altLang="zh-CN" dirty="0"/>
          </a:p>
          <a:p>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5" name="图片 4"/>
          <p:cNvPicPr>
            <a:picLocks noChangeAspect="1"/>
          </p:cNvPicPr>
          <p:nvPr/>
        </p:nvPicPr>
        <p:blipFill rotWithShape="1">
          <a:blip r:embed="rId3"/>
          <a:srcRect r="11116"/>
          <a:stretch/>
        </p:blipFill>
        <p:spPr>
          <a:xfrm>
            <a:off x="1163452" y="3879042"/>
            <a:ext cx="10117124" cy="2505075"/>
          </a:xfrm>
          <a:prstGeom prst="rect">
            <a:avLst/>
          </a:prstGeom>
          <a:ln w="12700">
            <a:solidFill>
              <a:schemeClr val="bg1">
                <a:lumMod val="85000"/>
              </a:schemeClr>
            </a:solidFill>
          </a:ln>
        </p:spPr>
      </p:pic>
    </p:spTree>
    <p:extLst>
      <p:ext uri="{BB962C8B-B14F-4D97-AF65-F5344CB8AC3E}">
        <p14:creationId xmlns:p14="http://schemas.microsoft.com/office/powerpoint/2010/main" val="18800411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 </a:t>
            </a:r>
            <a:r>
              <a:rPr lang="en-US" altLang="zh-CN" dirty="0"/>
              <a:t>-</a:t>
            </a:r>
            <a:r>
              <a:rPr lang="en-US" altLang="zh-CN" dirty="0" smtClean="0"/>
              <a:t> </a:t>
            </a:r>
            <a:r>
              <a:rPr lang="zh-CN" altLang="en-US" dirty="0" smtClean="0"/>
              <a:t>快速发放 </a:t>
            </a:r>
            <a:r>
              <a:rPr lang="en-US" altLang="zh-CN" dirty="0" smtClean="0"/>
              <a:t>(</a:t>
            </a:r>
            <a:r>
              <a:rPr lang="zh-CN" altLang="en-US" dirty="0"/>
              <a:t>分配桌面</a:t>
            </a:r>
            <a:r>
              <a:rPr lang="en-US" altLang="zh-CN" dirty="0" smtClean="0"/>
              <a:t>)</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第三步，分配桌面：</a:t>
            </a:r>
            <a:endParaRPr lang="zh-CN" altLang="en-US" dirty="0"/>
          </a:p>
          <a:p>
            <a:pPr lvl="1"/>
            <a:r>
              <a:rPr lang="zh-CN" altLang="en-US" dirty="0"/>
              <a:t>桌面</a:t>
            </a:r>
            <a:r>
              <a:rPr lang="zh-CN" altLang="en-US" dirty="0" smtClean="0"/>
              <a:t>组名称、类型</a:t>
            </a:r>
            <a:endParaRPr lang="en-US" altLang="zh-CN" dirty="0"/>
          </a:p>
          <a:p>
            <a:pPr lvl="1"/>
            <a:r>
              <a:rPr lang="zh-CN" altLang="en-US" dirty="0" smtClean="0"/>
              <a:t>分配类型、分配虚拟机</a:t>
            </a:r>
            <a:endParaRPr lang="en-US" altLang="zh-CN" sz="2000"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7" name="图片 6"/>
          <p:cNvPicPr>
            <a:picLocks noChangeAspect="1"/>
          </p:cNvPicPr>
          <p:nvPr/>
        </p:nvPicPr>
        <p:blipFill>
          <a:blip r:embed="rId3"/>
          <a:stretch>
            <a:fillRect/>
          </a:stretch>
        </p:blipFill>
        <p:spPr>
          <a:xfrm>
            <a:off x="1415480" y="2884516"/>
            <a:ext cx="8712968" cy="3429282"/>
          </a:xfrm>
          <a:prstGeom prst="rect">
            <a:avLst/>
          </a:prstGeom>
          <a:ln w="12700">
            <a:solidFill>
              <a:schemeClr val="bg1">
                <a:lumMod val="85000"/>
              </a:schemeClr>
            </a:solidFill>
          </a:ln>
        </p:spPr>
      </p:pic>
    </p:spTree>
    <p:extLst>
      <p:ext uri="{BB962C8B-B14F-4D97-AF65-F5344CB8AC3E}">
        <p14:creationId xmlns:p14="http://schemas.microsoft.com/office/powerpoint/2010/main" val="16987917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 </a:t>
            </a:r>
            <a:r>
              <a:rPr lang="en-US" altLang="zh-CN" dirty="0"/>
              <a:t>-</a:t>
            </a:r>
            <a:r>
              <a:rPr lang="en-US" altLang="zh-CN" dirty="0" smtClean="0"/>
              <a:t> </a:t>
            </a:r>
            <a:r>
              <a:rPr lang="zh-CN" altLang="en-US" dirty="0" smtClean="0"/>
              <a:t>快速发放 </a:t>
            </a:r>
            <a:r>
              <a:rPr lang="en-US" altLang="zh-CN" dirty="0" smtClean="0"/>
              <a:t>(</a:t>
            </a:r>
            <a:r>
              <a:rPr lang="zh-CN" altLang="en-US" dirty="0"/>
              <a:t>确认信息</a:t>
            </a:r>
            <a:r>
              <a:rPr lang="en-US" altLang="zh-CN" dirty="0" smtClean="0"/>
              <a:t>)</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第四步，确认信息：</a:t>
            </a:r>
            <a:endParaRPr lang="zh-CN" altLang="en-US"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2" name="图片 1"/>
          <p:cNvPicPr>
            <a:picLocks noChangeAspect="1"/>
          </p:cNvPicPr>
          <p:nvPr/>
        </p:nvPicPr>
        <p:blipFill>
          <a:blip r:embed="rId3"/>
          <a:stretch>
            <a:fillRect/>
          </a:stretch>
        </p:blipFill>
        <p:spPr>
          <a:xfrm>
            <a:off x="1883532" y="1742816"/>
            <a:ext cx="7281447" cy="4638934"/>
          </a:xfrm>
          <a:prstGeom prst="rect">
            <a:avLst/>
          </a:prstGeom>
          <a:ln w="12700">
            <a:solidFill>
              <a:schemeClr val="bg1">
                <a:lumMod val="85000"/>
              </a:schemeClr>
            </a:solidFill>
          </a:ln>
        </p:spPr>
      </p:pic>
    </p:spTree>
    <p:extLst>
      <p:ext uri="{BB962C8B-B14F-4D97-AF65-F5344CB8AC3E}">
        <p14:creationId xmlns:p14="http://schemas.microsoft.com/office/powerpoint/2010/main" val="29580384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 </a:t>
            </a:r>
            <a:r>
              <a:rPr lang="en-US" altLang="zh-CN" dirty="0"/>
              <a:t>-</a:t>
            </a:r>
            <a:r>
              <a:rPr lang="en-US" altLang="zh-CN" dirty="0" smtClean="0"/>
              <a:t> </a:t>
            </a:r>
            <a:r>
              <a:rPr lang="zh-CN" altLang="en-US" dirty="0" smtClean="0"/>
              <a:t>快速发放 </a:t>
            </a:r>
            <a:r>
              <a:rPr lang="en-US" altLang="zh-CN" dirty="0" smtClean="0"/>
              <a:t>(</a:t>
            </a:r>
            <a:r>
              <a:rPr lang="zh-CN" altLang="en-US" dirty="0"/>
              <a:t>完成</a:t>
            </a:r>
            <a:r>
              <a:rPr lang="en-US" altLang="zh-CN" dirty="0" smtClean="0"/>
              <a:t>)</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smtClean="0"/>
              <a:t>第五步，完成：</a:t>
            </a:r>
            <a:endParaRPr lang="zh-CN" altLang="en-US" dirty="0"/>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5" name="图片 4"/>
          <p:cNvPicPr>
            <a:picLocks noChangeAspect="1"/>
          </p:cNvPicPr>
          <p:nvPr/>
        </p:nvPicPr>
        <p:blipFill rotWithShape="1">
          <a:blip r:embed="rId3"/>
          <a:srcRect l="488" r="498"/>
          <a:stretch/>
        </p:blipFill>
        <p:spPr>
          <a:xfrm>
            <a:off x="1043393" y="2024844"/>
            <a:ext cx="10403452" cy="3412448"/>
          </a:xfrm>
          <a:prstGeom prst="rect">
            <a:avLst/>
          </a:prstGeom>
          <a:ln w="12700">
            <a:solidFill>
              <a:schemeClr val="bg1">
                <a:lumMod val="85000"/>
              </a:schemeClr>
            </a:solidFill>
          </a:ln>
        </p:spPr>
      </p:pic>
    </p:spTree>
    <p:extLst>
      <p:ext uri="{BB962C8B-B14F-4D97-AF65-F5344CB8AC3E}">
        <p14:creationId xmlns:p14="http://schemas.microsoft.com/office/powerpoint/2010/main" val="12293948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桌面发放 </a:t>
            </a:r>
            <a:r>
              <a:rPr lang="en-US" altLang="zh-CN" dirty="0"/>
              <a:t>-</a:t>
            </a:r>
            <a:r>
              <a:rPr lang="en-US" altLang="zh-CN" dirty="0" smtClean="0"/>
              <a:t> </a:t>
            </a:r>
            <a:r>
              <a:rPr lang="zh-CN" altLang="en-US" dirty="0" smtClean="0"/>
              <a:t>快速发放 </a:t>
            </a:r>
            <a:r>
              <a:rPr lang="en-US" altLang="zh-CN" dirty="0" smtClean="0"/>
              <a:t>(</a:t>
            </a:r>
            <a:r>
              <a:rPr lang="zh-CN" altLang="en-US" dirty="0"/>
              <a:t>任务查看</a:t>
            </a:r>
            <a:r>
              <a:rPr lang="en-US" altLang="zh-CN" dirty="0" smtClean="0"/>
              <a:t>)</a:t>
            </a:r>
            <a:endParaRPr lang="zh-CN" altLang="en-US" dirty="0"/>
          </a:p>
        </p:txBody>
      </p:sp>
      <p:sp>
        <p:nvSpPr>
          <p:cNvPr id="6" name="文本占位符 5"/>
          <p:cNvSpPr>
            <a:spLocks noGrp="1"/>
          </p:cNvSpPr>
          <p:nvPr>
            <p:ph type="body" sz="quarter" idx="10"/>
          </p:nvPr>
        </p:nvSpPr>
        <p:spPr>
          <a:xfrm>
            <a:off x="1036687" y="1233488"/>
            <a:ext cx="10436176" cy="4680000"/>
          </a:xfrm>
          <a:noFill/>
          <a:ln w="9525">
            <a:noFill/>
            <a:miter lim="800000"/>
            <a:headEnd/>
            <a:tailEnd/>
          </a:ln>
        </p:spPr>
        <p:txBody>
          <a:bodyPr vert="horz" wrap="square" lIns="80141" tIns="40071" rIns="80141" bIns="40071" numCol="1" anchor="t" anchorCtr="0" compatLnSpc="1">
            <a:prstTxWarp prst="textNoShape">
              <a:avLst/>
            </a:prstTxWarp>
          </a:bodyPr>
          <a:lstStyle/>
          <a:p>
            <a:r>
              <a:rPr lang="zh-CN" altLang="en-US" dirty="0"/>
              <a:t>管理员可以在“任务中心”查看任务进度，也可以查看任务详情。</a:t>
            </a:r>
          </a:p>
          <a:p>
            <a:endParaRPr lang="zh-CN" altLang="en-US" sz="2000" dirty="0"/>
          </a:p>
        </p:txBody>
      </p:sp>
      <p:sp>
        <p:nvSpPr>
          <p:cNvPr id="4" name="矩形 3"/>
          <p:cNvSpPr/>
          <p:nvPr/>
        </p:nvSpPr>
        <p:spPr>
          <a:xfrm>
            <a:off x="1008063" y="1233488"/>
            <a:ext cx="10464800" cy="476541"/>
          </a:xfrm>
          <a:prstGeom prst="rect">
            <a:avLst/>
          </a:prstGeom>
        </p:spPr>
        <p:txBody>
          <a:bodyPr wrap="square">
            <a:spAutoFit/>
          </a:bodyPr>
          <a:lstStyle/>
          <a:p>
            <a:pPr marL="301625" indent="-301625" algn="just" defTabSz="801688" fontAlgn="base">
              <a:lnSpc>
                <a:spcPct val="140000"/>
              </a:lnSpc>
              <a:spcBef>
                <a:spcPct val="30000"/>
              </a:spcBef>
              <a:buClr>
                <a:schemeClr val="bg1">
                  <a:lumMod val="50000"/>
                </a:schemeClr>
              </a:buClr>
              <a:buSzPct val="60000"/>
              <a:buFont typeface="Wingdings" pitchFamily="2" charset="2"/>
              <a:buChar char="l"/>
            </a:pPr>
            <a:endParaRPr lang="zh-CN" altLang="en-US" sz="2000" dirty="0">
              <a:latin typeface="+mn-ea"/>
              <a:ea typeface="+mn-ea"/>
              <a:cs typeface="Arial" panose="020B0604020202020204" pitchFamily="34" charset="0"/>
            </a:endParaRPr>
          </a:p>
        </p:txBody>
      </p:sp>
      <p:pic>
        <p:nvPicPr>
          <p:cNvPr id="2" name="图片 1"/>
          <p:cNvPicPr>
            <a:picLocks noChangeAspect="1"/>
          </p:cNvPicPr>
          <p:nvPr/>
        </p:nvPicPr>
        <p:blipFill rotWithShape="1">
          <a:blip r:embed="rId3"/>
          <a:srcRect l="3088"/>
          <a:stretch/>
        </p:blipFill>
        <p:spPr>
          <a:xfrm>
            <a:off x="1091444" y="1704713"/>
            <a:ext cx="10334956" cy="2043775"/>
          </a:xfrm>
          <a:prstGeom prst="rect">
            <a:avLst/>
          </a:prstGeom>
          <a:ln w="12700">
            <a:solidFill>
              <a:schemeClr val="bg1">
                <a:lumMod val="85000"/>
              </a:schemeClr>
            </a:solidFill>
          </a:ln>
        </p:spPr>
      </p:pic>
      <p:pic>
        <p:nvPicPr>
          <p:cNvPr id="9" name="图片 8"/>
          <p:cNvPicPr>
            <a:picLocks noChangeAspect="1"/>
          </p:cNvPicPr>
          <p:nvPr/>
        </p:nvPicPr>
        <p:blipFill>
          <a:blip r:embed="rId4"/>
          <a:stretch>
            <a:fillRect/>
          </a:stretch>
        </p:blipFill>
        <p:spPr>
          <a:xfrm>
            <a:off x="1775520" y="3861048"/>
            <a:ext cx="9126681" cy="2520702"/>
          </a:xfrm>
          <a:prstGeom prst="rect">
            <a:avLst/>
          </a:prstGeom>
          <a:ln w="12700">
            <a:solidFill>
              <a:schemeClr val="bg1">
                <a:lumMod val="85000"/>
              </a:schemeClr>
            </a:solidFill>
          </a:ln>
        </p:spPr>
      </p:pic>
    </p:spTree>
    <p:extLst>
      <p:ext uri="{BB962C8B-B14F-4D97-AF65-F5344CB8AC3E}">
        <p14:creationId xmlns:p14="http://schemas.microsoft.com/office/powerpoint/2010/main" val="23654521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本节主要讲述了虚拟机组、桌面组的相关概念，以及桌面发放的流程。</a:t>
            </a:r>
            <a:endParaRPr lang="en-US" altLang="zh-CN" dirty="0" smtClean="0"/>
          </a:p>
        </p:txBody>
      </p:sp>
    </p:spTree>
    <p:extLst>
      <p:ext uri="{BB962C8B-B14F-4D97-AF65-F5344CB8AC3E}">
        <p14:creationId xmlns:p14="http://schemas.microsoft.com/office/powerpoint/2010/main" val="41051945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制作桌面模板需要以下哪个文件？ （  </a:t>
            </a:r>
            <a:r>
              <a:rPr lang="zh-CN" altLang="en-US" dirty="0" smtClean="0"/>
              <a:t>）</a:t>
            </a:r>
            <a:endParaRPr lang="en-US" altLang="zh-CN" dirty="0" smtClean="0"/>
          </a:p>
          <a:p>
            <a:pPr lvl="1"/>
            <a:r>
              <a:rPr lang="en-US" altLang="zh-CN" dirty="0" smtClean="0"/>
              <a:t>A. </a:t>
            </a:r>
            <a:r>
              <a:rPr lang="en-US" altLang="zh-CN" dirty="0" err="1" smtClean="0"/>
              <a:t>FusionAccess_Linux_Installer_xxxxx.iso</a:t>
            </a:r>
            <a:endParaRPr lang="en-US" altLang="zh-CN" dirty="0"/>
          </a:p>
          <a:p>
            <a:pPr lvl="1"/>
            <a:r>
              <a:rPr lang="en-US" altLang="zh-CN" dirty="0" smtClean="0"/>
              <a:t>B. </a:t>
            </a:r>
            <a:r>
              <a:rPr lang="en-US" altLang="zh-CN" dirty="0" err="1" smtClean="0"/>
              <a:t>FusionAccess_LinuxDesktop_xxxxx.iso</a:t>
            </a:r>
            <a:endParaRPr lang="en-US" altLang="zh-CN" dirty="0"/>
          </a:p>
          <a:p>
            <a:pPr lvl="1"/>
            <a:r>
              <a:rPr lang="en-US" altLang="zh-CN" dirty="0" smtClean="0"/>
              <a:t>C. </a:t>
            </a:r>
            <a:r>
              <a:rPr lang="en-US" altLang="zh-CN" dirty="0" err="1" smtClean="0"/>
              <a:t>FusionAccess_Windows_Installer_xxxxx.iso</a:t>
            </a:r>
            <a:endParaRPr lang="en-US" altLang="zh-CN" dirty="0"/>
          </a:p>
          <a:p>
            <a:pPr lvl="1"/>
            <a:r>
              <a:rPr lang="en-US" altLang="zh-CN" dirty="0" smtClean="0"/>
              <a:t>D. </a:t>
            </a:r>
            <a:r>
              <a:rPr lang="en-US" altLang="zh-CN" dirty="0" err="1" smtClean="0"/>
              <a:t>FusionAccess_WindowsDesktop_xxxxx.iso</a:t>
            </a:r>
            <a:endParaRPr lang="en-US" altLang="zh-CN" dirty="0"/>
          </a:p>
          <a:p>
            <a:r>
              <a:rPr lang="zh-CN" altLang="en-US" dirty="0"/>
              <a:t>使用快速发放方式发放的虚拟桌面，不需要虚拟机模板制作步骤</a:t>
            </a:r>
            <a:r>
              <a:rPr lang="zh-CN" altLang="en-US" dirty="0" smtClean="0"/>
              <a:t>。</a:t>
            </a:r>
            <a:r>
              <a:rPr lang="zh-CN" altLang="en-US" dirty="0"/>
              <a:t> （  ）</a:t>
            </a:r>
            <a:endParaRPr lang="en-US" altLang="zh-CN" dirty="0"/>
          </a:p>
          <a:p>
            <a:pPr lvl="1"/>
            <a:r>
              <a:rPr lang="en-US" altLang="zh-CN" dirty="0" smtClean="0"/>
              <a:t>A. TRUE</a:t>
            </a:r>
            <a:endParaRPr lang="en-US" altLang="zh-CN" dirty="0"/>
          </a:p>
          <a:p>
            <a:pPr lvl="1"/>
            <a:r>
              <a:rPr lang="en-US" altLang="zh-CN" dirty="0" smtClean="0"/>
              <a:t>B. FALSE</a:t>
            </a:r>
            <a:endParaRPr lang="en-US" altLang="zh-CN" dirty="0"/>
          </a:p>
          <a:p>
            <a:pPr lvl="1"/>
            <a:endParaRPr lang="en-US" altLang="zh-CN" dirty="0" smtClean="0"/>
          </a:p>
          <a:p>
            <a:pPr marL="0" indent="0">
              <a:buNone/>
            </a:pPr>
            <a:r>
              <a:rPr lang="en-US" altLang="zh-CN" dirty="0" smtClean="0"/>
              <a:t/>
            </a:r>
            <a:br>
              <a:rPr lang="en-US" altLang="zh-CN" dirty="0" smtClean="0"/>
            </a:b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2993309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完整复制虚拟桌面</a:t>
            </a:r>
            <a:endParaRPr lang="zh-CN" altLang="en-US" dirty="0"/>
          </a:p>
        </p:txBody>
      </p:sp>
      <p:grpSp>
        <p:nvGrpSpPr>
          <p:cNvPr id="62" name="组合 234"/>
          <p:cNvGrpSpPr/>
          <p:nvPr/>
        </p:nvGrpSpPr>
        <p:grpSpPr>
          <a:xfrm>
            <a:off x="1683147" y="4221088"/>
            <a:ext cx="1105331" cy="1401224"/>
            <a:chOff x="465798" y="3352450"/>
            <a:chExt cx="680030" cy="841630"/>
          </a:xfrm>
        </p:grpSpPr>
        <p:sp>
          <p:nvSpPr>
            <p:cNvPr id="63" name="Can 6"/>
            <p:cNvSpPr/>
            <p:nvPr/>
          </p:nvSpPr>
          <p:spPr bwMode="auto">
            <a:xfrm>
              <a:off x="546667" y="3352450"/>
              <a:ext cx="586322" cy="628650"/>
            </a:xfrm>
            <a:prstGeom prst="can">
              <a:avLst/>
            </a:prstGeom>
            <a:solidFill>
              <a:srgbClr val="89C8E7"/>
            </a:solidFill>
            <a:ln w="25400" cap="flat" cmpd="sng" algn="ctr">
              <a:solidFill>
                <a:srgbClr val="0070C0"/>
              </a:solid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a:effectLst>
                  <a:outerShdw blurRad="38100" dist="38100" dir="2700000" algn="tl">
                    <a:srgbClr val="000000">
                      <a:alpha val="43137"/>
                    </a:srgbClr>
                  </a:outerShdw>
                </a:effectLst>
                <a:latin typeface="+mn-ea"/>
                <a:ea typeface="+mn-ea"/>
                <a:cs typeface="Arial" charset="0"/>
                <a:sym typeface="Gill Sans"/>
              </a:endParaRPr>
            </a:p>
            <a:p>
              <a:pPr algn="ctr" defTabSz="725188">
                <a:defRPr/>
              </a:pPr>
              <a:endParaRPr lang="en-US" sz="2800" dirty="0" smtClean="0">
                <a:latin typeface="+mn-ea"/>
                <a:ea typeface="+mn-ea"/>
                <a:cs typeface="Calibri" pitchFamily="34" charset="0"/>
              </a:endParaRPr>
            </a:p>
          </p:txBody>
        </p:sp>
        <p:sp>
          <p:nvSpPr>
            <p:cNvPr id="64" name="TextBox 11"/>
            <p:cNvSpPr txBox="1">
              <a:spLocks noChangeArrowheads="1"/>
            </p:cNvSpPr>
            <p:nvPr/>
          </p:nvSpPr>
          <p:spPr bwMode="auto">
            <a:xfrm>
              <a:off x="465798" y="4027881"/>
              <a:ext cx="680030" cy="166199"/>
            </a:xfrm>
            <a:prstGeom prst="rect">
              <a:avLst/>
            </a:prstGeom>
            <a:noFill/>
            <a:ln w="9525">
              <a:noFill/>
              <a:miter lim="800000"/>
              <a:headEnd/>
              <a:tailEnd/>
            </a:ln>
          </p:spPr>
          <p:txBody>
            <a:bodyPr wrap="square" lIns="0" tIns="0" rIns="0" bIns="0">
              <a:spAutoFit/>
            </a:bodyPr>
            <a:lstStyle/>
            <a:p>
              <a:pPr algn="ctr"/>
              <a:r>
                <a:rPr lang="zh-CN" altLang="en-US" sz="1200" b="1" dirty="0" smtClean="0">
                  <a:solidFill>
                    <a:srgbClr val="0070C0"/>
                  </a:solidFill>
                  <a:latin typeface="+mn-ea"/>
                  <a:ea typeface="+mn-ea"/>
                </a:rPr>
                <a:t>模板镜像</a:t>
              </a:r>
              <a:endParaRPr lang="en-US" altLang="zh-CN" sz="1200" b="1" dirty="0">
                <a:solidFill>
                  <a:srgbClr val="0070C0"/>
                </a:solidFill>
                <a:latin typeface="+mn-ea"/>
                <a:ea typeface="+mn-ea"/>
              </a:endParaRPr>
            </a:p>
          </p:txBody>
        </p:sp>
        <p:pic>
          <p:nvPicPr>
            <p:cNvPr id="65" name="Picture 1" descr="C:\Users\w00120873\Desktop\windows xp.jpg"/>
            <p:cNvPicPr>
              <a:picLocks noChangeAspect="1" noChangeArrowheads="1"/>
            </p:cNvPicPr>
            <p:nvPr/>
          </p:nvPicPr>
          <p:blipFill>
            <a:blip r:embed="rId3" cstate="print"/>
            <a:srcRect/>
            <a:stretch>
              <a:fillRect/>
            </a:stretch>
          </p:blipFill>
          <p:spPr bwMode="auto">
            <a:xfrm>
              <a:off x="597264" y="3559168"/>
              <a:ext cx="478565" cy="3479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69" name="Can 79"/>
          <p:cNvSpPr/>
          <p:nvPr/>
        </p:nvSpPr>
        <p:spPr bwMode="auto">
          <a:xfrm>
            <a:off x="3823150" y="4708646"/>
            <a:ext cx="899157"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sp>
        <p:nvSpPr>
          <p:cNvPr id="70" name="TextBox 89"/>
          <p:cNvSpPr txBox="1"/>
          <p:nvPr/>
        </p:nvSpPr>
        <p:spPr>
          <a:xfrm>
            <a:off x="3931345" y="5295049"/>
            <a:ext cx="746233" cy="307777"/>
          </a:xfrm>
          <a:prstGeom prst="rect">
            <a:avLst/>
          </a:prstGeom>
          <a:noFill/>
        </p:spPr>
        <p:txBody>
          <a:bodyPr wrap="square" rtlCol="0">
            <a:spAutoFit/>
          </a:bodyPr>
          <a:lstStyle/>
          <a:p>
            <a:r>
              <a:rPr lang="zh-CN" altLang="en-US" sz="1400" b="1" dirty="0">
                <a:solidFill>
                  <a:schemeClr val="accent5">
                    <a:lumMod val="10000"/>
                  </a:schemeClr>
                </a:solidFill>
                <a:latin typeface="+mn-ea"/>
                <a:ea typeface="+mn-ea"/>
              </a:rPr>
              <a:t>系统盘</a:t>
            </a:r>
          </a:p>
        </p:txBody>
      </p:sp>
      <p:sp>
        <p:nvSpPr>
          <p:cNvPr id="76" name="Can 79"/>
          <p:cNvSpPr/>
          <p:nvPr/>
        </p:nvSpPr>
        <p:spPr bwMode="auto">
          <a:xfrm>
            <a:off x="5822163" y="4684779"/>
            <a:ext cx="889335" cy="557536"/>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sp>
        <p:nvSpPr>
          <p:cNvPr id="80" name="Can 79"/>
          <p:cNvSpPr/>
          <p:nvPr/>
        </p:nvSpPr>
        <p:spPr bwMode="auto">
          <a:xfrm>
            <a:off x="7746169" y="4662144"/>
            <a:ext cx="950183"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sp>
        <p:nvSpPr>
          <p:cNvPr id="84" name="Can 79"/>
          <p:cNvSpPr/>
          <p:nvPr/>
        </p:nvSpPr>
        <p:spPr bwMode="auto">
          <a:xfrm>
            <a:off x="9731023" y="4652642"/>
            <a:ext cx="881766" cy="561277"/>
          </a:xfrm>
          <a:prstGeom prst="can">
            <a:avLst/>
          </a:prstGeom>
          <a:solidFill>
            <a:schemeClr val="accent6">
              <a:lumMod val="50000"/>
            </a:schemeClr>
          </a:solidFill>
          <a:ln w="25400" cap="flat" cmpd="sng" algn="ctr">
            <a:noFill/>
            <a:prstDash val="solid"/>
            <a:headEnd type="none" w="med" len="med"/>
            <a:tailEnd type="none" w="med" len="med"/>
          </a:ln>
          <a:effectLst>
            <a:outerShdw blurRad="50800" dist="25400" dir="5400000" algn="t" rotWithShape="0">
              <a:prstClr val="black">
                <a:alpha val="30000"/>
              </a:prstClr>
            </a:outerShdw>
          </a:effectLst>
        </p:spPr>
        <p:txBody>
          <a:bodyPr vert="horz" wrap="none" lIns="68589" tIns="34295" rIns="68589" bIns="34295" numCol="1" rtlCol="0" anchor="t" anchorCtr="0" compatLnSpc="1">
            <a:prstTxWarp prst="textNoShape">
              <a:avLst/>
            </a:prstTxWarp>
          </a:bodyPr>
          <a:lstStyle/>
          <a:p>
            <a:pPr algn="ctr" defTabSz="725188">
              <a:defRPr/>
            </a:pPr>
            <a:endParaRPr lang="en-US" sz="2800" dirty="0" smtClean="0">
              <a:latin typeface="+mn-ea"/>
              <a:ea typeface="+mn-ea"/>
              <a:cs typeface="Calibri" pitchFamily="34" charset="0"/>
            </a:endParaRPr>
          </a:p>
        </p:txBody>
      </p:sp>
      <p:grpSp>
        <p:nvGrpSpPr>
          <p:cNvPr id="85" name="组合 218"/>
          <p:cNvGrpSpPr/>
          <p:nvPr/>
        </p:nvGrpSpPr>
        <p:grpSpPr>
          <a:xfrm>
            <a:off x="9507722" y="1478806"/>
            <a:ext cx="1222636" cy="1163943"/>
            <a:chOff x="4386779" y="894522"/>
            <a:chExt cx="757922" cy="824253"/>
          </a:xfrm>
        </p:grpSpPr>
        <p:grpSp>
          <p:nvGrpSpPr>
            <p:cNvPr id="86" name="组合 14"/>
            <p:cNvGrpSpPr>
              <a:grpSpLocks/>
            </p:cNvGrpSpPr>
            <p:nvPr/>
          </p:nvGrpSpPr>
          <p:grpSpPr bwMode="auto">
            <a:xfrm>
              <a:off x="4386779" y="894522"/>
              <a:ext cx="757922" cy="824253"/>
              <a:chOff x="1095375" y="1203750"/>
              <a:chExt cx="485775" cy="815181"/>
            </a:xfrm>
          </p:grpSpPr>
          <p:sp>
            <p:nvSpPr>
              <p:cNvPr id="88"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89"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87"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cxnSp>
        <p:nvCxnSpPr>
          <p:cNvPr id="93" name="直接箭头连接符 92"/>
          <p:cNvCxnSpPr>
            <a:stCxn id="63" idx="0"/>
            <a:endCxn id="104" idx="2"/>
          </p:cNvCxnSpPr>
          <p:nvPr/>
        </p:nvCxnSpPr>
        <p:spPr bwMode="auto">
          <a:xfrm flipV="1">
            <a:off x="2291102" y="2726838"/>
            <a:ext cx="2019738" cy="1732504"/>
          </a:xfrm>
          <a:prstGeom prst="straightConnector1">
            <a:avLst/>
          </a:prstGeom>
          <a:ln w="28575">
            <a:solidFill>
              <a:srgbClr val="0070C0"/>
            </a:solidFill>
            <a:prstDash val="sysDash"/>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4" name="直接箭头连接符 93"/>
          <p:cNvCxnSpPr>
            <a:stCxn id="63" idx="0"/>
            <a:endCxn id="109" idx="2"/>
          </p:cNvCxnSpPr>
          <p:nvPr/>
        </p:nvCxnSpPr>
        <p:spPr bwMode="auto">
          <a:xfrm flipV="1">
            <a:off x="2291102" y="2652373"/>
            <a:ext cx="3946701" cy="1806969"/>
          </a:xfrm>
          <a:prstGeom prst="straightConnector1">
            <a:avLst/>
          </a:prstGeom>
          <a:ln w="28575">
            <a:solidFill>
              <a:srgbClr val="0070C0"/>
            </a:solidFill>
            <a:prstDash val="sysDash"/>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5" name="直接箭头连接符 94"/>
          <p:cNvCxnSpPr>
            <a:stCxn id="63" idx="0"/>
          </p:cNvCxnSpPr>
          <p:nvPr/>
        </p:nvCxnSpPr>
        <p:spPr bwMode="auto">
          <a:xfrm flipV="1">
            <a:off x="2291102" y="2740385"/>
            <a:ext cx="5919873" cy="1718957"/>
          </a:xfrm>
          <a:prstGeom prst="straightConnector1">
            <a:avLst/>
          </a:prstGeom>
          <a:ln w="28575">
            <a:solidFill>
              <a:srgbClr val="0070C0"/>
            </a:solidFill>
            <a:prstDash val="sysDash"/>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6" name="直接箭头连接符 95"/>
          <p:cNvCxnSpPr>
            <a:stCxn id="63" idx="0"/>
            <a:endCxn id="88" idx="2"/>
          </p:cNvCxnSpPr>
          <p:nvPr/>
        </p:nvCxnSpPr>
        <p:spPr bwMode="auto">
          <a:xfrm flipV="1">
            <a:off x="2291102" y="2642749"/>
            <a:ext cx="7827938" cy="1816593"/>
          </a:xfrm>
          <a:prstGeom prst="straightConnector1">
            <a:avLst/>
          </a:prstGeom>
          <a:ln w="28575">
            <a:solidFill>
              <a:srgbClr val="0070C0"/>
            </a:solidFill>
            <a:prstDash val="sysDash"/>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7" name="直接箭头连接符 145"/>
          <p:cNvCxnSpPr>
            <a:cxnSpLocks noChangeShapeType="1"/>
          </p:cNvCxnSpPr>
          <p:nvPr/>
        </p:nvCxnSpPr>
        <p:spPr bwMode="auto">
          <a:xfrm>
            <a:off x="4319194" y="2730632"/>
            <a:ext cx="10058" cy="1971412"/>
          </a:xfrm>
          <a:prstGeom prst="straightConnector1">
            <a:avLst/>
          </a:prstGeom>
          <a:noFill/>
          <a:ln w="25400" algn="ctr">
            <a:solidFill>
              <a:schemeClr val="accent6">
                <a:lumMod val="50000"/>
              </a:schemeClr>
            </a:solidFill>
            <a:round/>
            <a:headEnd/>
            <a:tailEnd type="triangle" w="med" len="med"/>
          </a:ln>
        </p:spPr>
      </p:cxnSp>
      <p:cxnSp>
        <p:nvCxnSpPr>
          <p:cNvPr id="98" name="直接箭头连接符 145"/>
          <p:cNvCxnSpPr>
            <a:cxnSpLocks noChangeShapeType="1"/>
            <a:stCxn id="109" idx="2"/>
            <a:endCxn id="76" idx="1"/>
          </p:cNvCxnSpPr>
          <p:nvPr/>
        </p:nvCxnSpPr>
        <p:spPr bwMode="auto">
          <a:xfrm>
            <a:off x="6237803" y="2652373"/>
            <a:ext cx="29028" cy="2032406"/>
          </a:xfrm>
          <a:prstGeom prst="straightConnector1">
            <a:avLst/>
          </a:prstGeom>
          <a:noFill/>
          <a:ln w="25400" algn="ctr">
            <a:solidFill>
              <a:schemeClr val="accent6">
                <a:lumMod val="50000"/>
              </a:schemeClr>
            </a:solidFill>
            <a:round/>
            <a:headEnd/>
            <a:tailEnd type="triangle" w="med" len="med"/>
          </a:ln>
        </p:spPr>
      </p:cxnSp>
      <p:cxnSp>
        <p:nvCxnSpPr>
          <p:cNvPr id="99" name="直接箭头连接符 145"/>
          <p:cNvCxnSpPr>
            <a:cxnSpLocks noChangeShapeType="1"/>
          </p:cNvCxnSpPr>
          <p:nvPr/>
        </p:nvCxnSpPr>
        <p:spPr bwMode="auto">
          <a:xfrm>
            <a:off x="8210975" y="2670304"/>
            <a:ext cx="10058" cy="1971412"/>
          </a:xfrm>
          <a:prstGeom prst="straightConnector1">
            <a:avLst/>
          </a:prstGeom>
          <a:noFill/>
          <a:ln w="25400" algn="ctr">
            <a:solidFill>
              <a:schemeClr val="accent6">
                <a:lumMod val="50000"/>
              </a:schemeClr>
            </a:solidFill>
            <a:round/>
            <a:headEnd/>
            <a:tailEnd type="triangle" w="med" len="med"/>
          </a:ln>
        </p:spPr>
      </p:cxnSp>
      <p:cxnSp>
        <p:nvCxnSpPr>
          <p:cNvPr id="100" name="直接箭头连接符 145"/>
          <p:cNvCxnSpPr>
            <a:cxnSpLocks noChangeShapeType="1"/>
          </p:cNvCxnSpPr>
          <p:nvPr/>
        </p:nvCxnSpPr>
        <p:spPr bwMode="auto">
          <a:xfrm>
            <a:off x="10178890" y="2654475"/>
            <a:ext cx="10058" cy="1971412"/>
          </a:xfrm>
          <a:prstGeom prst="straightConnector1">
            <a:avLst/>
          </a:prstGeom>
          <a:noFill/>
          <a:ln w="25400" algn="ctr">
            <a:solidFill>
              <a:schemeClr val="accent6">
                <a:lumMod val="50000"/>
              </a:schemeClr>
            </a:solidFill>
            <a:round/>
            <a:headEnd/>
            <a:tailEnd type="triangle" w="med" len="med"/>
          </a:ln>
        </p:spPr>
      </p:cxnSp>
      <p:grpSp>
        <p:nvGrpSpPr>
          <p:cNvPr id="101" name="组合 219"/>
          <p:cNvGrpSpPr/>
          <p:nvPr/>
        </p:nvGrpSpPr>
        <p:grpSpPr>
          <a:xfrm>
            <a:off x="3689721" y="1506363"/>
            <a:ext cx="1242237" cy="1220475"/>
            <a:chOff x="4386779" y="894522"/>
            <a:chExt cx="757922" cy="824253"/>
          </a:xfrm>
        </p:grpSpPr>
        <p:grpSp>
          <p:nvGrpSpPr>
            <p:cNvPr id="102" name="组合 14"/>
            <p:cNvGrpSpPr>
              <a:grpSpLocks/>
            </p:cNvGrpSpPr>
            <p:nvPr/>
          </p:nvGrpSpPr>
          <p:grpSpPr bwMode="auto">
            <a:xfrm>
              <a:off x="4386779" y="894522"/>
              <a:ext cx="757922" cy="824253"/>
              <a:chOff x="1095375" y="1203750"/>
              <a:chExt cx="485775" cy="815181"/>
            </a:xfrm>
          </p:grpSpPr>
          <p:sp>
            <p:nvSpPr>
              <p:cNvPr id="104"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05"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03"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grpSp>
        <p:nvGrpSpPr>
          <p:cNvPr id="106" name="组合 224"/>
          <p:cNvGrpSpPr/>
          <p:nvPr/>
        </p:nvGrpSpPr>
        <p:grpSpPr>
          <a:xfrm>
            <a:off x="5585790" y="1506363"/>
            <a:ext cx="1304026" cy="1146010"/>
            <a:chOff x="4386779" y="894522"/>
            <a:chExt cx="757922" cy="824253"/>
          </a:xfrm>
        </p:grpSpPr>
        <p:grpSp>
          <p:nvGrpSpPr>
            <p:cNvPr id="107" name="组合 14"/>
            <p:cNvGrpSpPr>
              <a:grpSpLocks/>
            </p:cNvGrpSpPr>
            <p:nvPr/>
          </p:nvGrpSpPr>
          <p:grpSpPr bwMode="auto">
            <a:xfrm>
              <a:off x="4386779" y="894522"/>
              <a:ext cx="757922" cy="824253"/>
              <a:chOff x="1095375" y="1203750"/>
              <a:chExt cx="485775" cy="815181"/>
            </a:xfrm>
          </p:grpSpPr>
          <p:sp>
            <p:nvSpPr>
              <p:cNvPr id="109"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10"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08"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grpSp>
        <p:nvGrpSpPr>
          <p:cNvPr id="111" name="组合 229"/>
          <p:cNvGrpSpPr/>
          <p:nvPr/>
        </p:nvGrpSpPr>
        <p:grpSpPr>
          <a:xfrm>
            <a:off x="7598331" y="1489729"/>
            <a:ext cx="1238777" cy="1160147"/>
            <a:chOff x="4386779" y="894522"/>
            <a:chExt cx="757922" cy="824253"/>
          </a:xfrm>
        </p:grpSpPr>
        <p:grpSp>
          <p:nvGrpSpPr>
            <p:cNvPr id="112" name="组合 14"/>
            <p:cNvGrpSpPr>
              <a:grpSpLocks/>
            </p:cNvGrpSpPr>
            <p:nvPr/>
          </p:nvGrpSpPr>
          <p:grpSpPr bwMode="auto">
            <a:xfrm>
              <a:off x="4386779" y="894522"/>
              <a:ext cx="757922" cy="824253"/>
              <a:chOff x="1095375" y="1203750"/>
              <a:chExt cx="485775" cy="815181"/>
            </a:xfrm>
          </p:grpSpPr>
          <p:sp>
            <p:nvSpPr>
              <p:cNvPr id="114" name="Rectangle 8"/>
              <p:cNvSpPr>
                <a:spLocks noChangeArrowheads="1"/>
              </p:cNvSpPr>
              <p:nvPr/>
            </p:nvSpPr>
            <p:spPr bwMode="auto">
              <a:xfrm>
                <a:off x="1095375" y="1203750"/>
                <a:ext cx="485775" cy="81518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endParaRPr lang="zh-CN" altLang="en-US" sz="2800">
                  <a:latin typeface="+mn-ea"/>
                  <a:ea typeface="+mn-ea"/>
                  <a:cs typeface="Arial" pitchFamily="34" charset="0"/>
                </a:endParaRPr>
              </a:p>
            </p:txBody>
          </p:sp>
          <p:sp>
            <p:nvSpPr>
              <p:cNvPr id="115" name="TextBox 170"/>
              <p:cNvSpPr txBox="1">
                <a:spLocks noChangeArrowheads="1"/>
              </p:cNvSpPr>
              <p:nvPr/>
            </p:nvSpPr>
            <p:spPr bwMode="auto">
              <a:xfrm>
                <a:off x="1095375" y="1279952"/>
                <a:ext cx="485775" cy="232852"/>
              </a:xfrm>
              <a:prstGeom prst="rect">
                <a:avLst/>
              </a:prstGeom>
              <a:solidFill>
                <a:srgbClr val="99CCFF"/>
              </a:solidFill>
              <a:ln w="9525">
                <a:noFill/>
                <a:miter lim="800000"/>
                <a:headEnd/>
                <a:tailEnd/>
              </a:ln>
            </p:spPr>
            <p:txBody>
              <a:bodyPr lIns="91433" tIns="45717" rIns="91433" bIns="45717">
                <a:spAutoFit/>
              </a:bodyPr>
              <a:lstStyle/>
              <a:p>
                <a:pPr algn="ctr"/>
                <a:r>
                  <a:rPr lang="zh-CN" altLang="en-US" sz="1100" dirty="0" smtClean="0">
                    <a:solidFill>
                      <a:schemeClr val="bg1"/>
                    </a:solidFill>
                    <a:latin typeface="+mn-ea"/>
                    <a:ea typeface="+mn-ea"/>
                    <a:cs typeface="Arial" pitchFamily="34" charset="0"/>
                  </a:rPr>
                  <a:t>虚拟机</a:t>
                </a:r>
                <a:endParaRPr lang="zh-CN" altLang="en-US" sz="1100" dirty="0">
                  <a:solidFill>
                    <a:schemeClr val="bg1"/>
                  </a:solidFill>
                  <a:latin typeface="+mn-ea"/>
                  <a:ea typeface="+mn-ea"/>
                  <a:cs typeface="Arial" pitchFamily="34" charset="0"/>
                </a:endParaRPr>
              </a:p>
            </p:txBody>
          </p:sp>
        </p:grpSp>
        <p:pic>
          <p:nvPicPr>
            <p:cNvPr id="113" name="Picture 1" descr="C:\Users\w00120873\Desktop\windows xp.jpg"/>
            <p:cNvPicPr>
              <a:picLocks noChangeAspect="1" noChangeArrowheads="1"/>
            </p:cNvPicPr>
            <p:nvPr/>
          </p:nvPicPr>
          <p:blipFill>
            <a:blip r:embed="rId3" cstate="print"/>
            <a:srcRect/>
            <a:stretch>
              <a:fillRect/>
            </a:stretch>
          </p:blipFill>
          <p:spPr bwMode="auto">
            <a:xfrm>
              <a:off x="4534623" y="1219099"/>
              <a:ext cx="478565" cy="462904"/>
            </a:xfrm>
            <a:prstGeom prst="rect">
              <a:avLst/>
            </a:prstGeom>
            <a:noFill/>
          </p:spPr>
        </p:pic>
      </p:grpSp>
      <p:sp>
        <p:nvSpPr>
          <p:cNvPr id="58" name="TextBox 89"/>
          <p:cNvSpPr txBox="1"/>
          <p:nvPr/>
        </p:nvSpPr>
        <p:spPr>
          <a:xfrm>
            <a:off x="5906666" y="5295050"/>
            <a:ext cx="746233" cy="307777"/>
          </a:xfrm>
          <a:prstGeom prst="rect">
            <a:avLst/>
          </a:prstGeom>
          <a:noFill/>
        </p:spPr>
        <p:txBody>
          <a:bodyPr wrap="square" rtlCol="0">
            <a:spAutoFit/>
          </a:bodyPr>
          <a:lstStyle/>
          <a:p>
            <a:r>
              <a:rPr lang="zh-CN" altLang="en-US" sz="1400" b="1" dirty="0">
                <a:solidFill>
                  <a:schemeClr val="accent5">
                    <a:lumMod val="10000"/>
                  </a:schemeClr>
                </a:solidFill>
                <a:latin typeface="+mn-ea"/>
                <a:ea typeface="+mn-ea"/>
              </a:rPr>
              <a:t>系统盘</a:t>
            </a:r>
          </a:p>
        </p:txBody>
      </p:sp>
      <p:sp>
        <p:nvSpPr>
          <p:cNvPr id="59" name="TextBox 89"/>
          <p:cNvSpPr txBox="1"/>
          <p:nvPr/>
        </p:nvSpPr>
        <p:spPr>
          <a:xfrm>
            <a:off x="7822289" y="5284259"/>
            <a:ext cx="746233" cy="307777"/>
          </a:xfrm>
          <a:prstGeom prst="rect">
            <a:avLst/>
          </a:prstGeom>
          <a:noFill/>
        </p:spPr>
        <p:txBody>
          <a:bodyPr wrap="square" rtlCol="0">
            <a:spAutoFit/>
          </a:bodyPr>
          <a:lstStyle/>
          <a:p>
            <a:r>
              <a:rPr lang="zh-CN" altLang="en-US" sz="1400" b="1" dirty="0">
                <a:solidFill>
                  <a:schemeClr val="accent5">
                    <a:lumMod val="10000"/>
                  </a:schemeClr>
                </a:solidFill>
                <a:latin typeface="+mn-ea"/>
                <a:ea typeface="+mn-ea"/>
              </a:rPr>
              <a:t>系统盘</a:t>
            </a:r>
          </a:p>
        </p:txBody>
      </p:sp>
      <p:sp>
        <p:nvSpPr>
          <p:cNvPr id="60" name="TextBox 89"/>
          <p:cNvSpPr txBox="1"/>
          <p:nvPr/>
        </p:nvSpPr>
        <p:spPr>
          <a:xfrm>
            <a:off x="9881748" y="5265846"/>
            <a:ext cx="746233" cy="307777"/>
          </a:xfrm>
          <a:prstGeom prst="rect">
            <a:avLst/>
          </a:prstGeom>
          <a:noFill/>
        </p:spPr>
        <p:txBody>
          <a:bodyPr wrap="square" rtlCol="0">
            <a:spAutoFit/>
          </a:bodyPr>
          <a:lstStyle/>
          <a:p>
            <a:r>
              <a:rPr lang="zh-CN" altLang="en-US" sz="1400" b="1" dirty="0">
                <a:solidFill>
                  <a:schemeClr val="accent5">
                    <a:lumMod val="10000"/>
                  </a:schemeClr>
                </a:solidFill>
                <a:latin typeface="+mn-ea"/>
                <a:ea typeface="+mn-ea"/>
              </a:rPr>
              <a:t>系统盘</a:t>
            </a:r>
          </a:p>
        </p:txBody>
      </p:sp>
    </p:spTree>
    <p:extLst>
      <p:ext uri="{BB962C8B-B14F-4D97-AF65-F5344CB8AC3E}">
        <p14:creationId xmlns:p14="http://schemas.microsoft.com/office/powerpoint/2010/main" val="39009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1000"/>
                                        <p:tgtEl>
                                          <p:spTgt spid="93"/>
                                        </p:tgtEl>
                                      </p:cBhvr>
                                    </p:animEffect>
                                  </p:childTnLst>
                                </p:cTn>
                              </p:par>
                              <p:par>
                                <p:cTn id="15" presetID="10"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1000"/>
                                        <p:tgtEl>
                                          <p:spTgt spid="94"/>
                                        </p:tgtEl>
                                      </p:cBhvr>
                                    </p:animEffect>
                                  </p:childTnLst>
                                </p:cTn>
                              </p:par>
                              <p:par>
                                <p:cTn id="18" presetID="10" presetClass="entr" presetSubtype="0"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1000"/>
                                        <p:tgtEl>
                                          <p:spTgt spid="95"/>
                                        </p:tgtEl>
                                      </p:cBhvr>
                                    </p:animEffect>
                                  </p:childTnLst>
                                </p:cTn>
                              </p:par>
                              <p:par>
                                <p:cTn id="21" presetID="10"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1000"/>
                                        <p:tgtEl>
                                          <p:spTgt spid="96"/>
                                        </p:tgtEl>
                                      </p:cBhvr>
                                    </p:animEffect>
                                  </p:childTnLst>
                                </p:cTn>
                              </p:par>
                            </p:childTnLst>
                          </p:cTn>
                        </p:par>
                        <p:par>
                          <p:cTn id="24" fill="hold">
                            <p:stCondLst>
                              <p:cond delay="1000"/>
                            </p:stCondLst>
                            <p:childTnLst>
                              <p:par>
                                <p:cTn id="25" presetID="3" presetClass="entr" presetSubtype="10"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blinds(horizontal)">
                                      <p:cBhvr>
                                        <p:cTn id="27" dur="500"/>
                                        <p:tgtEl>
                                          <p:spTgt spid="85"/>
                                        </p:tgtEl>
                                      </p:cBhvr>
                                    </p:animEffect>
                                  </p:childTnLst>
                                </p:cTn>
                              </p:par>
                              <p:par>
                                <p:cTn id="28" presetID="3" presetClass="entr" presetSubtype="1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blinds(horizontal)">
                                      <p:cBhvr>
                                        <p:cTn id="30" dur="500"/>
                                        <p:tgtEl>
                                          <p:spTgt spid="111"/>
                                        </p:tgtEl>
                                      </p:cBhvr>
                                    </p:animEffect>
                                  </p:childTnLst>
                                </p:cTn>
                              </p:par>
                              <p:par>
                                <p:cTn id="31" presetID="3" presetClass="entr" presetSubtype="1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blinds(horizontal)">
                                      <p:cBhvr>
                                        <p:cTn id="33" dur="500"/>
                                        <p:tgtEl>
                                          <p:spTgt spid="106"/>
                                        </p:tgtEl>
                                      </p:cBhvr>
                                    </p:animEffect>
                                  </p:childTnLst>
                                </p:cTn>
                              </p:par>
                              <p:par>
                                <p:cTn id="34" presetID="3" presetClass="entr" presetSubtype="10" fill="hold" nodeType="with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blinds(horizontal)">
                                      <p:cBhvr>
                                        <p:cTn id="36" dur="500"/>
                                        <p:tgtEl>
                                          <p:spTgt spid="10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blinds(horizontal)">
                                      <p:cBhvr>
                                        <p:cTn id="41" dur="1000"/>
                                        <p:tgtEl>
                                          <p:spTgt spid="97"/>
                                        </p:tgtEl>
                                      </p:cBhvr>
                                    </p:animEffect>
                                  </p:childTnLst>
                                </p:cTn>
                              </p:par>
                              <p:par>
                                <p:cTn id="42" presetID="3" presetClass="entr" presetSubtype="10" fill="hold"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blinds(horizontal)">
                                      <p:cBhvr>
                                        <p:cTn id="44" dur="1000"/>
                                        <p:tgtEl>
                                          <p:spTgt spid="98"/>
                                        </p:tgtEl>
                                      </p:cBhvr>
                                    </p:animEffect>
                                  </p:childTnLst>
                                </p:cTn>
                              </p:par>
                              <p:par>
                                <p:cTn id="45" presetID="3" presetClass="entr" presetSubtype="1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blinds(horizontal)">
                                      <p:cBhvr>
                                        <p:cTn id="47" dur="1000"/>
                                        <p:tgtEl>
                                          <p:spTgt spid="99"/>
                                        </p:tgtEl>
                                      </p:cBhvr>
                                    </p:animEffect>
                                  </p:childTnLst>
                                </p:cTn>
                              </p:par>
                              <p:par>
                                <p:cTn id="48" presetID="3" presetClass="entr" presetSubtype="1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blinds(horizontal)">
                                      <p:cBhvr>
                                        <p:cTn id="50" dur="1000"/>
                                        <p:tgtEl>
                                          <p:spTgt spid="100"/>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1000"/>
                                        <p:tgtEl>
                                          <p:spTgt spid="6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1000"/>
                                        <p:tgtEl>
                                          <p:spTgt spid="7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1000"/>
                                        <p:tgtEl>
                                          <p:spTgt spid="8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1000"/>
                                        <p:tgtEl>
                                          <p:spTgt spid="8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76" grpId="0" animBg="1"/>
      <p:bldP spid="80" grpId="0" animBg="1"/>
      <p:bldP spid="84" grpId="0" animBg="1"/>
      <p:bldP spid="58" grpId="0"/>
      <p:bldP spid="59" grpId="0"/>
      <p:bldP spid="6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学习</a:t>
            </a:r>
            <a:r>
              <a:rPr lang="zh-CN" altLang="en-US" dirty="0" smtClean="0"/>
              <a:t>了以下内容</a:t>
            </a:r>
            <a:endParaRPr lang="en-US" altLang="zh-CN" dirty="0" smtClean="0"/>
          </a:p>
          <a:p>
            <a:pPr lvl="1"/>
            <a:r>
              <a:rPr lang="zh-CN" altLang="en-US" dirty="0" smtClean="0"/>
              <a:t>完整复制和链接克隆的概念、原理、区别和应用场景</a:t>
            </a:r>
            <a:endParaRPr lang="en-US" altLang="zh-CN" dirty="0" smtClean="0"/>
          </a:p>
          <a:p>
            <a:pPr lvl="1"/>
            <a:r>
              <a:rPr lang="zh-CN" altLang="en-US" dirty="0" smtClean="0"/>
              <a:t>完整复制和链接克隆的模板制作流程</a:t>
            </a:r>
            <a:endParaRPr lang="en-US" altLang="zh-CN" dirty="0" smtClean="0"/>
          </a:p>
          <a:p>
            <a:pPr lvl="1"/>
            <a:r>
              <a:rPr lang="zh-CN" altLang="en-US" dirty="0" smtClean="0"/>
              <a:t>虚拟桌面的发放流程</a:t>
            </a:r>
            <a:endParaRPr lang="zh-CN" altLang="en-US" dirty="0"/>
          </a:p>
        </p:txBody>
      </p:sp>
    </p:spTree>
    <p:extLst>
      <p:ext uri="{BB962C8B-B14F-4D97-AF65-F5344CB8AC3E}">
        <p14:creationId xmlns:p14="http://schemas.microsoft.com/office/powerpoint/2010/main" val="15989776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完整复制原理</a:t>
            </a:r>
            <a:endParaRPr lang="zh-CN" altLang="en-US" dirty="0"/>
          </a:p>
        </p:txBody>
      </p:sp>
      <p:sp>
        <p:nvSpPr>
          <p:cNvPr id="6" name="文本占位符 5"/>
          <p:cNvSpPr>
            <a:spLocks noGrp="1"/>
          </p:cNvSpPr>
          <p:nvPr>
            <p:ph type="body" sz="quarter" idx="10"/>
          </p:nvPr>
        </p:nvSpPr>
        <p:spPr>
          <a:xfrm>
            <a:off x="1048047" y="1233488"/>
            <a:ext cx="10424816" cy="4680000"/>
          </a:xfrm>
        </p:spPr>
        <p:txBody>
          <a:bodyPr/>
          <a:lstStyle/>
          <a:p>
            <a:r>
              <a:rPr lang="zh-CN" altLang="en-US" dirty="0"/>
              <a:t>完整复制虚拟机指直接根据源虚拟机（即普通虚拟机模板），完整创建出独立的虚拟机。在该方式下，创建出来的虚拟机和源虚拟机是两个完全独立的实体，源虚拟机的修改乃至</a:t>
            </a:r>
            <a:r>
              <a:rPr lang="zh-CN" altLang="en-US" dirty="0" smtClean="0"/>
              <a:t>删除，都不会</a:t>
            </a:r>
            <a:r>
              <a:rPr lang="zh-CN" altLang="en-US" dirty="0"/>
              <a:t>影响到复制出来的虚拟机的运行</a:t>
            </a:r>
            <a:r>
              <a:rPr lang="zh-CN" altLang="en-US" dirty="0" smtClean="0"/>
              <a:t>。</a:t>
            </a:r>
            <a:endParaRPr lang="en-US" altLang="zh-CN" dirty="0" smtClean="0"/>
          </a:p>
          <a:p>
            <a:pPr marL="0" indent="0">
              <a:buNone/>
            </a:pPr>
            <a:endParaRPr lang="zh-CN" altLang="en-US" dirty="0"/>
          </a:p>
          <a:p>
            <a:pPr>
              <a:lnSpc>
                <a:spcPct val="130000"/>
              </a:lnSpc>
              <a:buClr>
                <a:srgbClr val="808080"/>
              </a:buClr>
              <a:defRPr/>
            </a:pPr>
            <a:endParaRPr lang="zh-CN" altLang="en-US" dirty="0"/>
          </a:p>
        </p:txBody>
      </p:sp>
    </p:spTree>
    <p:extLst>
      <p:ext uri="{BB962C8B-B14F-4D97-AF65-F5344CB8AC3E}">
        <p14:creationId xmlns:p14="http://schemas.microsoft.com/office/powerpoint/2010/main" val="271055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完整复制优缺点</a:t>
            </a:r>
            <a:endParaRPr lang="zh-CN" altLang="en-US" dirty="0"/>
          </a:p>
        </p:txBody>
      </p:sp>
      <p:sp>
        <p:nvSpPr>
          <p:cNvPr id="6" name="文本占位符 5"/>
          <p:cNvSpPr>
            <a:spLocks noGrp="1"/>
          </p:cNvSpPr>
          <p:nvPr>
            <p:ph type="body" sz="quarter" idx="10"/>
          </p:nvPr>
        </p:nvSpPr>
        <p:spPr>
          <a:xfrm>
            <a:off x="1048047" y="1233488"/>
            <a:ext cx="10424816" cy="4680000"/>
          </a:xfrm>
        </p:spPr>
        <p:txBody>
          <a:bodyPr/>
          <a:lstStyle/>
          <a:p>
            <a:pPr marL="301625" lvl="1" indent="-301625" algn="just">
              <a:buClr>
                <a:schemeClr val="bg1">
                  <a:lumMod val="50000"/>
                </a:schemeClr>
              </a:buClr>
              <a:buSzPct val="60000"/>
              <a:buFont typeface="Wingdings" pitchFamily="2" charset="2"/>
              <a:buChar char="l"/>
              <a:defRPr/>
            </a:pPr>
            <a:r>
              <a:rPr lang="zh-CN" altLang="en-US" sz="2200" dirty="0">
                <a:latin typeface="+mn-ea"/>
                <a:cs typeface="Arial" panose="020B0604020202020204" pitchFamily="34" charset="0"/>
              </a:rPr>
              <a:t>优点：每台虚拟机都是独立的个体，用户对虚拟机上数据的变更（如安装软件）可以保存。</a:t>
            </a:r>
            <a:endParaRPr lang="en-US" altLang="zh-CN" sz="2200" dirty="0">
              <a:latin typeface="+mn-ea"/>
              <a:cs typeface="Arial" panose="020B0604020202020204" pitchFamily="34" charset="0"/>
            </a:endParaRPr>
          </a:p>
          <a:p>
            <a:pPr marL="301625" lvl="1" indent="-301625" algn="just">
              <a:buClr>
                <a:schemeClr val="bg1">
                  <a:lumMod val="50000"/>
                </a:schemeClr>
              </a:buClr>
              <a:buSzPct val="60000"/>
              <a:buFont typeface="Wingdings" pitchFamily="2" charset="2"/>
              <a:buChar char="l"/>
              <a:defRPr/>
            </a:pPr>
            <a:r>
              <a:rPr lang="zh-CN" altLang="en-US" sz="2200" dirty="0">
                <a:latin typeface="+mn-ea"/>
                <a:cs typeface="Arial" panose="020B0604020202020204" pitchFamily="34" charset="0"/>
              </a:rPr>
              <a:t>缺点：源虚拟机和目标虚拟机分别占用独立的</a:t>
            </a:r>
            <a:r>
              <a:rPr lang="en-US" altLang="zh-CN" sz="2200" dirty="0">
                <a:latin typeface="+mn-ea"/>
                <a:cs typeface="Arial" panose="020B0604020202020204" pitchFamily="34" charset="0"/>
              </a:rPr>
              <a:t>CPU</a:t>
            </a:r>
            <a:r>
              <a:rPr lang="zh-CN" altLang="en-US" sz="2200" dirty="0">
                <a:latin typeface="+mn-ea"/>
                <a:cs typeface="Arial" panose="020B0604020202020204" pitchFamily="34" charset="0"/>
              </a:rPr>
              <a:t>、内存、磁盘资源，当需要对虚拟机的软件进行维护（如升级软件、更新软件病毒库等）时，需要对每台虚拟机进行操作。</a:t>
            </a:r>
          </a:p>
          <a:p>
            <a:pPr>
              <a:lnSpc>
                <a:spcPct val="130000"/>
              </a:lnSpc>
              <a:buClr>
                <a:srgbClr val="808080"/>
              </a:buClr>
              <a:defRPr/>
            </a:pPr>
            <a:endParaRPr lang="zh-CN" altLang="en-US" dirty="0"/>
          </a:p>
        </p:txBody>
      </p:sp>
    </p:spTree>
    <p:extLst>
      <p:ext uri="{BB962C8B-B14F-4D97-AF65-F5344CB8AC3E}">
        <p14:creationId xmlns:p14="http://schemas.microsoft.com/office/powerpoint/2010/main" val="502779900"/>
      </p:ext>
    </p:extLst>
  </p:cSld>
  <p:clrMapOvr>
    <a:masterClrMapping/>
  </p:clrMapOvr>
  <p:timing>
    <p:tnLst>
      <p:par>
        <p:cTn id="1" dur="indefinite" restart="never" nodeType="tmRoot"/>
      </p:par>
    </p:tnLst>
  </p:timing>
</p:sld>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lgn="ctr">
          <a:noFill/>
          <a:miter lim="800000"/>
          <a:headEnd/>
          <a:tailEnd/>
        </a:ln>
      </a:spPr>
      <a:bodyPr vert="horz" wrap="square" lIns="87802" tIns="43901" rIns="87802" bIns="43901" numCol="1" anchor="ctr" anchorCtr="0" compatLnSpc="1">
        <a:prstTxWarp prst="textNoShape">
          <a:avLst/>
        </a:prstTxWarp>
      </a:bodyPr>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CCA2B5-3FE3-400B-9EC4-E12D186075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AE3093B-232B-4C15-AB25-7F1FBE134870}">
  <ds:schemaRefs>
    <ds:schemaRef ds:uri="http://schemas.microsoft.com/office/2006/metadata/properties"/>
  </ds:schemaRefs>
</ds:datastoreItem>
</file>

<file path=customXml/itemProps3.xml><?xml version="1.0" encoding="utf-8"?>
<ds:datastoreItem xmlns:ds="http://schemas.openxmlformats.org/officeDocument/2006/customXml" ds:itemID="{723E6701-3943-4A44-84F3-F772B50888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65504</TotalTime>
  <Words>6207</Words>
  <Application>Microsoft Office PowerPoint</Application>
  <PresentationFormat>宽屏</PresentationFormat>
  <Paragraphs>510</Paragraphs>
  <Slides>71</Slides>
  <Notes>71</Notes>
  <HiddenSlides>2</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71</vt:i4>
      </vt:variant>
    </vt:vector>
  </HeadingPairs>
  <TitlesOfParts>
    <vt:vector size="85" baseType="lpstr">
      <vt:lpstr>Arial Unicode MS</vt:lpstr>
      <vt:lpstr>Gill Sans</vt:lpstr>
      <vt:lpstr>黑体</vt:lpstr>
      <vt:lpstr>华文细黑</vt:lpstr>
      <vt:lpstr>宋体</vt:lpstr>
      <vt:lpstr>微软雅黑</vt:lpstr>
      <vt:lpstr>Arial</vt:lpstr>
      <vt:lpstr>Calibri</vt:lpstr>
      <vt:lpstr>FrutigerNext LT Light</vt:lpstr>
      <vt:lpstr>FrutigerNext LT Medium</vt:lpstr>
      <vt:lpstr>FrutigerNext LT Regular</vt:lpstr>
      <vt:lpstr>Times New Roman</vt:lpstr>
      <vt:lpstr>Wingdings</vt:lpstr>
      <vt:lpstr>人才生态发展部-母版</vt:lpstr>
      <vt:lpstr>PowerPoint 演示文稿</vt:lpstr>
      <vt:lpstr>FusionAccess桌面云业务发放</vt:lpstr>
      <vt:lpstr>PowerPoint 演示文稿</vt:lpstr>
      <vt:lpstr>PowerPoint 演示文稿</vt:lpstr>
      <vt:lpstr>PowerPoint 演示文稿</vt:lpstr>
      <vt:lpstr>克隆技术产生背景</vt:lpstr>
      <vt:lpstr>完整复制虚拟桌面</vt:lpstr>
      <vt:lpstr>完整复制原理</vt:lpstr>
      <vt:lpstr>完整复制优缺点</vt:lpstr>
      <vt:lpstr>快速封装虚拟桌面</vt:lpstr>
      <vt:lpstr>链接克隆虚拟桌面</vt:lpstr>
      <vt:lpstr>链接克隆原理</vt:lpstr>
      <vt:lpstr>链接克隆的优势</vt:lpstr>
      <vt:lpstr>链接克隆的价值</vt:lpstr>
      <vt:lpstr>模板、母卷与差分卷</vt:lpstr>
      <vt:lpstr>链接克隆存储规划 (1)</vt:lpstr>
      <vt:lpstr>PowerPoint 演示文稿</vt:lpstr>
      <vt:lpstr>链接克隆存储规划 (2)</vt:lpstr>
      <vt:lpstr>链接克隆适用场景 - 公共阅览室</vt:lpstr>
      <vt:lpstr>完整复制与链接克隆区别 (1)</vt:lpstr>
      <vt:lpstr>完整复制与链接克隆区别 (2)</vt:lpstr>
      <vt:lpstr>完整复制和链接克隆混合场景 - 公司员工日常</vt:lpstr>
      <vt:lpstr>全内存桌面产生背景</vt:lpstr>
      <vt:lpstr>全内存桌面方案简介</vt:lpstr>
      <vt:lpstr>全内存桌面方案概述</vt:lpstr>
      <vt:lpstr>全内存桌面方案优势</vt:lpstr>
      <vt:lpstr>桌面虚拟机类型对比</vt:lpstr>
      <vt:lpstr>知识小考</vt:lpstr>
      <vt:lpstr>PowerPoint 演示文稿</vt:lpstr>
      <vt:lpstr>PowerPoint 演示文稿</vt:lpstr>
      <vt:lpstr>操作步骤</vt:lpstr>
      <vt:lpstr>创建裸虚拟机</vt:lpstr>
      <vt:lpstr>安装操作系统 (1)</vt:lpstr>
      <vt:lpstr>安装操作系统 (2)</vt:lpstr>
      <vt:lpstr>安装系统补丁、应用软件 (1)</vt:lpstr>
      <vt:lpstr>安装系统补丁、应用软件 (2)</vt:lpstr>
      <vt:lpstr>使用工具制作模板</vt:lpstr>
      <vt:lpstr>使用工具制作模板 - 完整复制 (1)</vt:lpstr>
      <vt:lpstr>使用工具制作模板 - 完整复制 (2)</vt:lpstr>
      <vt:lpstr>使用工具制作模板 - 完整复制 (3)</vt:lpstr>
      <vt:lpstr>使用工具制作模板 - 完整复制 (4)</vt:lpstr>
      <vt:lpstr>使用工具制作模板 - 完整复制 (5)</vt:lpstr>
      <vt:lpstr>使用工具制作模板 - 完整复制 (6)</vt:lpstr>
      <vt:lpstr>封装系统</vt:lpstr>
      <vt:lpstr>封装系统工具 - Sysprep  </vt:lpstr>
      <vt:lpstr>为什么要进行Sysprep </vt:lpstr>
      <vt:lpstr>使用工具制作模板 - 链接克隆 (1)</vt:lpstr>
      <vt:lpstr>使用工具制作模板 - 链接克隆 (2)</vt:lpstr>
      <vt:lpstr>使用工具制作模板 - 链接克隆 (3)</vt:lpstr>
      <vt:lpstr>使用工具制作模板 - 链接克隆 (4)</vt:lpstr>
      <vt:lpstr>使用工具制作模板 - 链接克隆 (5)</vt:lpstr>
      <vt:lpstr>使用工具制作模板 - 链接克隆 (6)</vt:lpstr>
      <vt:lpstr>将虚拟机转化为模板</vt:lpstr>
      <vt:lpstr>配置模板</vt:lpstr>
      <vt:lpstr>知识小考</vt:lpstr>
      <vt:lpstr>PowerPoint 演示文稿</vt:lpstr>
      <vt:lpstr>PowerPoint 演示文稿</vt:lpstr>
      <vt:lpstr>桌面发放概述 (1)</vt:lpstr>
      <vt:lpstr>桌面发放概述 (2)</vt:lpstr>
      <vt:lpstr>桌面发放概述 (3)</vt:lpstr>
      <vt:lpstr>桌面发放 - 快速发放</vt:lpstr>
      <vt:lpstr>桌面发放 - 快速发放 (创建虚拟机)</vt:lpstr>
      <vt:lpstr>桌面发放 - 快速发放 (配置虚拟机选项)</vt:lpstr>
      <vt:lpstr>桌面发放 - 快速发放 (分配桌面)</vt:lpstr>
      <vt:lpstr>桌面发放 - 快速发放 (确认信息)</vt:lpstr>
      <vt:lpstr>桌面发放 - 快速发放 (完成)</vt:lpstr>
      <vt:lpstr>桌面发放 - 快速发放 (任务查看)</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zhangwuzjhw</cp:lastModifiedBy>
  <cp:revision>2620</cp:revision>
  <dcterms:created xsi:type="dcterms:W3CDTF">2003-08-21T06:48:56Z</dcterms:created>
  <dcterms:modified xsi:type="dcterms:W3CDTF">2019-08-01T01:13:39Z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(3)LGxxKi8YYWfAnXUZ0++vto9X+wp//bOz8c/YuL8VGLTrAV1UbF+C+JFKSh3tZDysL81KPnmI
WSnVtwWmzb/ZDMzuBVGfDaT3CAAkt8j16I+oz40KvFKAW4jxRK6zhmiBE6WbyWFyy52ap/qW
U1W/MSQZRdgwzpR9QfZsKGVZofvy4s7OEUBNUdIKzj6yvOC1BmaauFzlkKGnWf+K7dmiLw//
6LwCC4ZlfM8dk0ulGF</vt:lpwstr>
  </property>
  <property fmtid="{D5CDD505-2E9C-101B-9397-08002B2CF9AE}" pid="18" name="_2015_ms_pID_7253431">
    <vt:lpwstr>N/55HR1AEYXL5wuG3o4dEKK63BRg20g33tT9BKt94Cx71ZXabAH4wz
DbB/FglwDKakfzHuTPHD+Yf1nA7crOgdr2r5hii0dGyfNMP/iYfQQRx8tTnn9PSpooVeLGTn
IBoUpUDMZlW0maahyBl6dr6EeSqiHNN2ZeJB0sFdn2tOdN9ZPCjhZc5GTVzmfTCIYG5YD+Fh
v+jT+OvXfo/o2b0TeSPejEadAF3jav7GUT0W</vt:lpwstr>
  </property>
  <property fmtid="{D5CDD505-2E9C-101B-9397-08002B2CF9AE}" pid="19" name="_2015_ms_pID_7253432">
    <vt:lpwstr>GdXQSnn7k8mK2qAGb0WQJNLcihMtQdr9BVA4
e2pvCFEVc4DTWhwhzQqwz0/sJEEdTA==</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1564618872</vt:lpwstr>
  </property>
</Properties>
</file>